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478" r:id="rId2"/>
    <p:sldId id="479" r:id="rId3"/>
    <p:sldId id="417" r:id="rId4"/>
    <p:sldId id="414" r:id="rId5"/>
    <p:sldId id="415" r:id="rId6"/>
    <p:sldId id="416" r:id="rId7"/>
    <p:sldId id="432" r:id="rId8"/>
    <p:sldId id="433" r:id="rId9"/>
    <p:sldId id="418" r:id="rId10"/>
    <p:sldId id="443" r:id="rId11"/>
    <p:sldId id="445" r:id="rId12"/>
    <p:sldId id="446" r:id="rId13"/>
    <p:sldId id="462" r:id="rId14"/>
    <p:sldId id="463" r:id="rId15"/>
    <p:sldId id="448" r:id="rId16"/>
    <p:sldId id="449" r:id="rId17"/>
    <p:sldId id="441" r:id="rId18"/>
    <p:sldId id="442" r:id="rId19"/>
    <p:sldId id="434" r:id="rId20"/>
    <p:sldId id="435" r:id="rId21"/>
    <p:sldId id="312" r:id="rId22"/>
    <p:sldId id="436" r:id="rId23"/>
    <p:sldId id="437" r:id="rId24"/>
    <p:sldId id="438" r:id="rId25"/>
    <p:sldId id="440" r:id="rId26"/>
    <p:sldId id="439" r:id="rId27"/>
    <p:sldId id="465" r:id="rId28"/>
    <p:sldId id="471" r:id="rId29"/>
    <p:sldId id="473" r:id="rId30"/>
    <p:sldId id="472" r:id="rId31"/>
    <p:sldId id="467" r:id="rId32"/>
    <p:sldId id="466" r:id="rId33"/>
    <p:sldId id="464" r:id="rId34"/>
    <p:sldId id="468" r:id="rId35"/>
    <p:sldId id="469" r:id="rId36"/>
    <p:sldId id="470" r:id="rId37"/>
    <p:sldId id="474" r:id="rId38"/>
    <p:sldId id="475" r:id="rId39"/>
    <p:sldId id="476" r:id="rId40"/>
    <p:sldId id="47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A4EFE"/>
    <a:srgbClr val="2A7289"/>
    <a:srgbClr val="78A336"/>
    <a:srgbClr val="5CF610"/>
    <a:srgbClr val="474747"/>
    <a:srgbClr val="80A938"/>
    <a:srgbClr val="8000FF"/>
    <a:srgbClr val="6C508F"/>
    <a:srgbClr val="E14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 autoAdjust="0"/>
    <p:restoredTop sz="91415"/>
  </p:normalViewPr>
  <p:slideViewPr>
    <p:cSldViewPr snapToGrid="0" snapToObjects="1">
      <p:cViewPr varScale="1">
        <p:scale>
          <a:sx n="111" d="100"/>
          <a:sy n="111" d="100"/>
        </p:scale>
        <p:origin x="15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53C15-CD39-A344-8008-E11E54D7AB2A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9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5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50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9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en-US" dirty="0"/>
              <a:t>Embedding Formulations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4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18" Type="http://schemas.openxmlformats.org/officeDocument/2006/relationships/image" Target="../media/image38.emf"/><Relationship Id="rId3" Type="http://schemas.openxmlformats.org/officeDocument/2006/relationships/image" Target="../media/image14.emf"/><Relationship Id="rId7" Type="http://schemas.openxmlformats.org/officeDocument/2006/relationships/image" Target="../media/image21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emf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11" Type="http://schemas.openxmlformats.org/officeDocument/2006/relationships/image" Target="../media/image31.emf"/><Relationship Id="rId5" Type="http://schemas.openxmlformats.org/officeDocument/2006/relationships/image" Target="../media/image18.emf"/><Relationship Id="rId15" Type="http://schemas.openxmlformats.org/officeDocument/2006/relationships/image" Target="../media/image35.emf"/><Relationship Id="rId10" Type="http://schemas.openxmlformats.org/officeDocument/2006/relationships/image" Target="../media/image30.emf"/><Relationship Id="rId19" Type="http://schemas.openxmlformats.org/officeDocument/2006/relationships/image" Target="../media/image39.emf"/><Relationship Id="rId4" Type="http://schemas.openxmlformats.org/officeDocument/2006/relationships/image" Target="../media/image15.emf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16.emf"/><Relationship Id="rId7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17.emf"/><Relationship Id="rId9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3.emf"/><Relationship Id="rId7" Type="http://schemas.openxmlformats.org/officeDocument/2006/relationships/image" Target="../media/image22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5" Type="http://schemas.openxmlformats.org/officeDocument/2006/relationships/image" Target="../media/image7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huchette/ISCO-spring-school/tree/master/slides" TargetMode="External"/><Relationship Id="rId2" Type="http://schemas.openxmlformats.org/officeDocument/2006/relationships/hyperlink" Target="https://github.com/joehuchette/ISCO-spring-school/tree/master/cod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18" Type="http://schemas.openxmlformats.org/officeDocument/2006/relationships/image" Target="../media/image89.emf"/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12" Type="http://schemas.openxmlformats.org/officeDocument/2006/relationships/image" Target="../media/image83.emf"/><Relationship Id="rId17" Type="http://schemas.openxmlformats.org/officeDocument/2006/relationships/image" Target="../media/image88.emf"/><Relationship Id="rId2" Type="http://schemas.openxmlformats.org/officeDocument/2006/relationships/image" Target="../media/image75.emf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11" Type="http://schemas.openxmlformats.org/officeDocument/2006/relationships/image" Target="../media/image82.emf"/><Relationship Id="rId5" Type="http://schemas.openxmlformats.org/officeDocument/2006/relationships/image" Target="../media/image69.emf"/><Relationship Id="rId15" Type="http://schemas.openxmlformats.org/officeDocument/2006/relationships/image" Target="../media/image86.emf"/><Relationship Id="rId10" Type="http://schemas.openxmlformats.org/officeDocument/2006/relationships/image" Target="../media/image81.emf"/><Relationship Id="rId19" Type="http://schemas.openxmlformats.org/officeDocument/2006/relationships/image" Target="../media/image90.emf"/><Relationship Id="rId4" Type="http://schemas.openxmlformats.org/officeDocument/2006/relationships/image" Target="../media/image68.emf"/><Relationship Id="rId9" Type="http://schemas.openxmlformats.org/officeDocument/2006/relationships/image" Target="../media/image80.emf"/><Relationship Id="rId14" Type="http://schemas.openxmlformats.org/officeDocument/2006/relationships/image" Target="../media/image8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20.emf"/><Relationship Id="rId7" Type="http://schemas.openxmlformats.org/officeDocument/2006/relationships/image" Target="../media/image123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16.emf"/><Relationship Id="rId9" Type="http://schemas.openxmlformats.org/officeDocument/2006/relationships/image" Target="../media/image1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image" Target="../media/image62.emf"/><Relationship Id="rId7" Type="http://schemas.openxmlformats.org/officeDocument/2006/relationships/image" Target="../media/image69.emf"/><Relationship Id="rId12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11" Type="http://schemas.openxmlformats.org/officeDocument/2006/relationships/image" Target="../media/image145.emf"/><Relationship Id="rId5" Type="http://schemas.openxmlformats.org/officeDocument/2006/relationships/image" Target="../media/image67.emf"/><Relationship Id="rId10" Type="http://schemas.openxmlformats.org/officeDocument/2006/relationships/image" Target="../media/image144.emf"/><Relationship Id="rId4" Type="http://schemas.openxmlformats.org/officeDocument/2006/relationships/image" Target="../media/image66.emf"/><Relationship Id="rId9" Type="http://schemas.openxmlformats.org/officeDocument/2006/relationships/image" Target="../media/image1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150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152.emf"/><Relationship Id="rId7" Type="http://schemas.openxmlformats.org/officeDocument/2006/relationships/image" Target="../media/image68.emf"/><Relationship Id="rId12" Type="http://schemas.openxmlformats.org/officeDocument/2006/relationships/image" Target="../media/image156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11" Type="http://schemas.openxmlformats.org/officeDocument/2006/relationships/image" Target="../media/image155.emf"/><Relationship Id="rId5" Type="http://schemas.openxmlformats.org/officeDocument/2006/relationships/image" Target="../media/image66.emf"/><Relationship Id="rId10" Type="http://schemas.openxmlformats.org/officeDocument/2006/relationships/image" Target="../media/image149.emf"/><Relationship Id="rId4" Type="http://schemas.openxmlformats.org/officeDocument/2006/relationships/image" Target="../media/image153.emf"/><Relationship Id="rId9" Type="http://schemas.openxmlformats.org/officeDocument/2006/relationships/image" Target="../media/image15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0638"/>
            <a:ext cx="7772400" cy="2391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Advanced Mixed Integer Programming Formulation Techniques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Constructing MIP Formulations using </a:t>
            </a:r>
            <a:br>
              <a:rPr lang="en-US" sz="3600" dirty="0"/>
            </a:br>
            <a:r>
              <a:rPr lang="en-US" sz="3600" dirty="0"/>
              <a:t>Convex Hulls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3452640"/>
            <a:ext cx="7928070" cy="31242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Joey </a:t>
            </a:r>
            <a:r>
              <a:rPr lang="en-US" dirty="0" err="1">
                <a:solidFill>
                  <a:schemeClr val="tx1"/>
                </a:solidFill>
              </a:rPr>
              <a:t>Huchette</a:t>
            </a:r>
            <a:r>
              <a:rPr lang="en-US" dirty="0">
                <a:solidFill>
                  <a:schemeClr val="tx1"/>
                </a:solidFill>
              </a:rPr>
              <a:t> and Juan </a:t>
            </a:r>
            <a:r>
              <a:rPr lang="en-US" sz="2800" dirty="0">
                <a:solidFill>
                  <a:schemeClr val="tx1"/>
                </a:solidFill>
              </a:rPr>
              <a:t>Pablo Vielma</a:t>
            </a:r>
          </a:p>
          <a:p>
            <a:pPr algn="l"/>
            <a:endParaRPr lang="en-US" sz="6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Massachusetts Institute of Technology</a:t>
            </a: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Spring School of the International Symposium on Combinatorial Optimization (ISCO 2018)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Marrakesh, Morocco, April, 2018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43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72CE-1332-CF4A-8F1C-5D491E174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MIP Formulation?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4DD85-6500-6C44-8782-69FF28C41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4055E-62A4-F54E-A7FC-EFDA86A3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9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60581" y="3006839"/>
            <a:ext cx="3840977" cy="3223672"/>
            <a:chOff x="5060581" y="3006839"/>
            <a:chExt cx="3840977" cy="3223672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581" y="3795030"/>
              <a:ext cx="2523510" cy="2435481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020" y="3006839"/>
              <a:ext cx="3829538" cy="63518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8" name="Rounded Rectangle 67"/>
          <p:cNvSpPr/>
          <p:nvPr/>
        </p:nvSpPr>
        <p:spPr>
          <a:xfrm rot="2460000">
            <a:off x="1191967" y="3770535"/>
            <a:ext cx="2657016" cy="247045"/>
          </a:xfrm>
          <a:prstGeom prst="roundRect">
            <a:avLst/>
          </a:prstGeom>
          <a:noFill/>
          <a:ln w="508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26585" y="3184815"/>
            <a:ext cx="1220429" cy="1220429"/>
            <a:chOff x="1565840" y="3163550"/>
            <a:chExt cx="1220429" cy="1220429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2" name="Straight Connector 81"/>
            <p:cNvCxnSpPr>
              <a:stCxn id="81" idx="1"/>
              <a:endCxn id="81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17" y="5515387"/>
            <a:ext cx="4083050" cy="374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7453" y="5925333"/>
            <a:ext cx="474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Non-Ideal</a:t>
            </a:r>
            <a:r>
              <a:rPr lang="en-US" sz="2400"/>
              <a:t>: Fractional Extreme </a:t>
            </a:r>
            <a:r>
              <a:rPr lang="en-US" sz="2400" dirty="0"/>
              <a:t>Points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10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81" y="3938484"/>
            <a:ext cx="3513922" cy="2121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020" y="3131040"/>
            <a:ext cx="1493880" cy="375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56" y="5551732"/>
            <a:ext cx="4417173" cy="34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06" y="5919617"/>
            <a:ext cx="4457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Ideal: Integral Extreme Points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11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64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Performance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4533900" cy="4794470"/>
          </a:xfrm>
        </p:spPr>
        <p:txBody>
          <a:bodyPr/>
          <a:lstStyle/>
          <a:p>
            <a:r>
              <a:rPr lang="en-US" dirty="0"/>
              <a:t>Advanced formulations provide an computational advantage</a:t>
            </a:r>
          </a:p>
          <a:p>
            <a:r>
              <a:rPr lang="en-US" dirty="0"/>
              <a:t>Advantage is significantly more important for free solvers</a:t>
            </a:r>
          </a:p>
          <a:p>
            <a:r>
              <a:rPr lang="en-US" dirty="0"/>
              <a:t>State of the art commercial solvers can be significantly better that free solvers</a:t>
            </a:r>
          </a:p>
          <a:p>
            <a:r>
              <a:rPr lang="en-US" dirty="0"/>
              <a:t>Still, free is free!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59" y="1130653"/>
            <a:ext cx="3570270" cy="2647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48" y="3918021"/>
            <a:ext cx="3700081" cy="262089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12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Improvements can be Significant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0" y="5920391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GUROBI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3484" y="199777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</a:t>
            </a: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400791" y="2259387"/>
            <a:ext cx="456709" cy="12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31529" y="4186535"/>
            <a:ext cx="223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Advanced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4546601" y="3995683"/>
            <a:ext cx="584928" cy="54479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6"/>
          <a:stretch/>
        </p:blipFill>
        <p:spPr>
          <a:xfrm>
            <a:off x="533400" y="1152791"/>
            <a:ext cx="7759700" cy="5303520"/>
          </a:xfrm>
          <a:prstGeom prst="rect">
            <a:avLst/>
          </a:prstGeom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13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0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Abstracting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496" y="1221630"/>
            <a:ext cx="3983405" cy="884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476" y="2525398"/>
            <a:ext cx="2087756" cy="7434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36210" y="2532404"/>
            <a:ext cx="3153378" cy="2254878"/>
            <a:chOff x="936210" y="2532404"/>
            <a:chExt cx="3153378" cy="2254878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936210" y="3960692"/>
              <a:ext cx="258312" cy="258312"/>
            </a:xfrm>
            <a:prstGeom prst="ellipse">
              <a:avLst/>
            </a:prstGeom>
            <a:noFill/>
            <a:ln w="5397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508587" y="3001711"/>
              <a:ext cx="258312" cy="258312"/>
            </a:xfrm>
            <a:prstGeom prst="ellipse">
              <a:avLst/>
            </a:prstGeom>
            <a:noFill/>
            <a:ln w="5397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090306" y="2532404"/>
              <a:ext cx="258312" cy="258312"/>
            </a:xfrm>
            <a:prstGeom prst="ellipse">
              <a:avLst/>
            </a:prstGeom>
            <a:noFill/>
            <a:ln w="5397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259776" y="4528970"/>
              <a:ext cx="258312" cy="258312"/>
            </a:xfrm>
            <a:prstGeom prst="ellipse">
              <a:avLst/>
            </a:prstGeom>
            <a:noFill/>
            <a:ln w="5397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3831276" y="3395797"/>
              <a:ext cx="258312" cy="258312"/>
            </a:xfrm>
            <a:prstGeom prst="ellipse">
              <a:avLst/>
            </a:prstGeom>
            <a:noFill/>
            <a:ln w="53975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954" y="2735461"/>
            <a:ext cx="1510039" cy="37247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4314921" y="1663666"/>
            <a:ext cx="4371879" cy="14521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3563917" y="2434886"/>
            <a:ext cx="5178651" cy="891272"/>
            <a:chOff x="3573724" y="2015190"/>
            <a:chExt cx="5178651" cy="89127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3724" y="2221291"/>
              <a:ext cx="1028700" cy="406400"/>
            </a:xfrm>
            <a:prstGeom prst="rect">
              <a:avLst/>
            </a:prstGeom>
          </p:spPr>
        </p:pic>
        <p:sp>
          <p:nvSpPr>
            <p:cNvPr id="41" name="Rounded Rectangle 40"/>
            <p:cNvSpPr/>
            <p:nvPr/>
          </p:nvSpPr>
          <p:spPr>
            <a:xfrm>
              <a:off x="4873898" y="2015190"/>
              <a:ext cx="3878477" cy="891272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68805" y="5593220"/>
            <a:ext cx="3066419" cy="767662"/>
            <a:chOff x="968805" y="5593220"/>
            <a:chExt cx="3066419" cy="767662"/>
          </a:xfrm>
        </p:grpSpPr>
        <p:grpSp>
          <p:nvGrpSpPr>
            <p:cNvPr id="16" name="Group 15"/>
            <p:cNvGrpSpPr/>
            <p:nvPr/>
          </p:nvGrpSpPr>
          <p:grpSpPr>
            <a:xfrm>
              <a:off x="1004591" y="5593220"/>
              <a:ext cx="2955841" cy="391890"/>
              <a:chOff x="1004591" y="5593220"/>
              <a:chExt cx="2955841" cy="39189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004591" y="5593220"/>
                <a:ext cx="2412074" cy="391890"/>
                <a:chOff x="804055" y="5687494"/>
                <a:chExt cx="2412074" cy="39189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804055" y="6079384"/>
                  <a:ext cx="2412074" cy="0"/>
                  <a:chOff x="1045943" y="5434517"/>
                  <a:chExt cx="2412074" cy="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1045943" y="5434517"/>
                    <a:ext cx="2412074" cy="0"/>
                  </a:xfrm>
                  <a:prstGeom prst="line">
                    <a:avLst/>
                  </a:prstGeom>
                  <a:ln w="31750">
                    <a:solidFill>
                      <a:schemeClr val="accent2"/>
                    </a:solidFill>
                    <a:headEnd type="oval" w="lg" len="lg"/>
                    <a:tailEnd type="oval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1045943" y="5434517"/>
                    <a:ext cx="576337" cy="0"/>
                  </a:xfrm>
                  <a:prstGeom prst="line">
                    <a:avLst/>
                  </a:prstGeom>
                  <a:ln w="31750">
                    <a:solidFill>
                      <a:schemeClr val="accent2"/>
                    </a:solidFill>
                    <a:headEnd type="oval" w="lg" len="lg"/>
                    <a:tailEnd type="oval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1045943" y="5434517"/>
                    <a:ext cx="1184691" cy="0"/>
                  </a:xfrm>
                  <a:prstGeom prst="line">
                    <a:avLst/>
                  </a:prstGeom>
                  <a:ln w="31750">
                    <a:solidFill>
                      <a:schemeClr val="accent2"/>
                    </a:solidFill>
                    <a:headEnd type="oval" w="lg" len="lg"/>
                    <a:tailEnd type="oval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" name="Picture 21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0779" y="5687494"/>
                  <a:ext cx="301752" cy="292608"/>
                </a:xfrm>
                <a:prstGeom prst="rect">
                  <a:avLst/>
                </a:prstGeom>
              </p:spPr>
            </p:pic>
            <p:pic>
              <p:nvPicPr>
                <p:cNvPr id="23" name="Picture 22" descr="latex-image-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2404" y="5687494"/>
                  <a:ext cx="310896" cy="292608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2093" y="5687494"/>
                  <a:ext cx="310896" cy="292608"/>
                </a:xfrm>
                <a:prstGeom prst="rect">
                  <a:avLst/>
                </a:prstGeom>
              </p:spPr>
            </p:pic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3416665" y="5985110"/>
                <a:ext cx="543767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  <a:headEnd type="oval" w="lg" len="lg"/>
                <a:tailEnd type="oval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0123" y="5596764"/>
                <a:ext cx="320925" cy="292608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8805" y="6157173"/>
              <a:ext cx="96561" cy="20116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32562" y="6157173"/>
              <a:ext cx="128748" cy="20116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24387" y="6159714"/>
              <a:ext cx="123796" cy="20116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50898" y="6155182"/>
              <a:ext cx="131533" cy="20116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11428" y="6155182"/>
              <a:ext cx="123796" cy="201168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520528" y="1084091"/>
            <a:ext cx="8057520" cy="5036253"/>
            <a:chOff x="520528" y="1084091"/>
            <a:chExt cx="8057520" cy="503625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83948" y="5244044"/>
              <a:ext cx="3594100" cy="8763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0528" y="1084091"/>
              <a:ext cx="6781800" cy="5715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8511" y="1849560"/>
              <a:ext cx="6045200" cy="469900"/>
            </a:xfrm>
            <a:prstGeom prst="rect">
              <a:avLst/>
            </a:prstGeom>
          </p:spPr>
        </p:pic>
      </p:grpSp>
      <p:sp>
        <p:nvSpPr>
          <p:cNvPr id="67" name="Slide Number Placeholder 6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14</a:t>
            </a:fld>
            <a:r>
              <a:rPr lang="en-US"/>
              <a:t> / 37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E622C2-84FB-734C-B5C0-6886FE81DF64}"/>
              </a:ext>
            </a:extLst>
          </p:cNvPr>
          <p:cNvSpPr/>
          <p:nvPr/>
        </p:nvSpPr>
        <p:spPr>
          <a:xfrm>
            <a:off x="5000476" y="3760645"/>
            <a:ext cx="32694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Special Ordered Sets of Type 2</a:t>
            </a:r>
            <a:r>
              <a:rPr lang="en-US" sz="2800" dirty="0">
                <a:sym typeface="Wingdings" pitchFamily="2" charset="2"/>
              </a:rPr>
              <a:t> (</a:t>
            </a:r>
            <a:r>
              <a:rPr lang="en-US" sz="2800" dirty="0"/>
              <a:t>SOS2)</a:t>
            </a:r>
          </a:p>
        </p:txBody>
      </p:sp>
    </p:spTree>
    <p:extLst>
      <p:ext uri="{BB962C8B-B14F-4D97-AF65-F5344CB8AC3E}">
        <p14:creationId xmlns:p14="http://schemas.microsoft.com/office/powerpoint/2010/main" val="1852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Works for Multivariate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" y="1587326"/>
            <a:ext cx="5580889" cy="4597372"/>
          </a:xfrm>
          <a:prstGeom prst="rect">
            <a:avLst/>
          </a:prstGeom>
        </p:spPr>
      </p:pic>
      <p:sp>
        <p:nvSpPr>
          <p:cNvPr id="40" name="Oval 39"/>
          <p:cNvSpPr>
            <a:spLocks noChangeAspect="1"/>
          </p:cNvSpPr>
          <p:nvPr/>
        </p:nvSpPr>
        <p:spPr>
          <a:xfrm>
            <a:off x="3375487" y="38273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299287" y="35352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070687" y="36114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4375"/>
            <a:ext cx="7061200" cy="482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69" y="5351640"/>
            <a:ext cx="3746500" cy="8001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166174" y="2278980"/>
            <a:ext cx="2107671" cy="2460654"/>
            <a:chOff x="6148220" y="1850081"/>
            <a:chExt cx="2107671" cy="2460654"/>
          </a:xfrm>
        </p:grpSpPr>
        <p:grpSp>
          <p:nvGrpSpPr>
            <p:cNvPr id="8" name="Group 7"/>
            <p:cNvGrpSpPr/>
            <p:nvPr/>
          </p:nvGrpSpPr>
          <p:grpSpPr>
            <a:xfrm>
              <a:off x="6148220" y="2119768"/>
              <a:ext cx="1967621" cy="2190967"/>
              <a:chOff x="3802201" y="3900025"/>
              <a:chExt cx="1967621" cy="2190967"/>
            </a:xfrm>
          </p:grpSpPr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2201" y="5880680"/>
                <a:ext cx="265176" cy="210312"/>
              </a:xfrm>
              <a:prstGeom prst="rect">
                <a:avLst/>
              </a:prstGeom>
            </p:spPr>
          </p:pic>
          <p:pic>
            <p:nvPicPr>
              <p:cNvPr id="10" name="Picture 9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1271" y="5876102"/>
                <a:ext cx="274320" cy="210312"/>
              </a:xfrm>
              <a:prstGeom prst="rect">
                <a:avLst/>
              </a:prstGeom>
            </p:spPr>
          </p:pic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1830" y="5950831"/>
                <a:ext cx="469900" cy="76200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>
                <a:off x="3879838" y="3900025"/>
                <a:ext cx="1889984" cy="1881690"/>
                <a:chOff x="4006806" y="4047298"/>
                <a:chExt cx="1636501" cy="162931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2318" y="4068672"/>
                  <a:ext cx="1571715" cy="1571715"/>
                </a:xfrm>
                <a:prstGeom prst="rect">
                  <a:avLst/>
                </a:prstGeom>
              </p:spPr>
            </p:pic>
            <p:sp>
              <p:nvSpPr>
                <p:cNvPr id="20" name="Oval 19"/>
                <p:cNvSpPr>
                  <a:spLocks noChangeAspect="1"/>
                </p:cNvSpPr>
                <p:nvPr/>
              </p:nvSpPr>
              <p:spPr>
                <a:xfrm>
                  <a:off x="4006806" y="40501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>
                  <a:spLocks noChangeAspect="1"/>
                </p:cNvSpPr>
                <p:nvPr/>
              </p:nvSpPr>
              <p:spPr>
                <a:xfrm>
                  <a:off x="4006806" y="4765301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4006806" y="5516227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4745523" y="40501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4745523" y="4767879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>
                  <a:off x="4745424" y="5511842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>
                  <a:off x="5477806" y="40472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>
                  <a:spLocks noChangeAspect="1"/>
                </p:cNvSpPr>
                <p:nvPr/>
              </p:nvSpPr>
              <p:spPr>
                <a:xfrm>
                  <a:off x="5473979" y="4774334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5473914" y="5507457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5" name="Picture 1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0974" y="4946867"/>
                <a:ext cx="281010" cy="263979"/>
              </a:xfrm>
              <a:prstGeom prst="rect">
                <a:avLst/>
              </a:prstGeom>
            </p:spPr>
          </p:pic>
          <p:pic>
            <p:nvPicPr>
              <p:cNvPr id="16" name="Picture 15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6581" y="5302688"/>
                <a:ext cx="290838" cy="265176"/>
              </a:xfrm>
              <a:prstGeom prst="rect">
                <a:avLst/>
              </a:prstGeom>
            </p:spPr>
          </p:pic>
          <p:pic>
            <p:nvPicPr>
              <p:cNvPr id="17" name="Picture 16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2005" y="5302688"/>
                <a:ext cx="290838" cy="265176"/>
              </a:xfrm>
              <a:prstGeom prst="rect">
                <a:avLst/>
              </a:prstGeom>
            </p:spPr>
          </p:pic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11" y="5098925"/>
                <a:ext cx="281934" cy="45719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4386" y="1850081"/>
              <a:ext cx="401505" cy="210312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71" y="1913443"/>
              <a:ext cx="469900" cy="76200"/>
            </a:xfrm>
            <a:prstGeom prst="rect">
              <a:avLst/>
            </a:prstGeom>
          </p:spPr>
        </p:pic>
      </p:grpSp>
      <p:sp>
        <p:nvSpPr>
          <p:cNvPr id="52" name="Slide Number Placeholder 5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15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0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39743" cy="580821"/>
          </a:xfrm>
        </p:spPr>
        <p:txBody>
          <a:bodyPr/>
          <a:lstStyle/>
          <a:p>
            <a:r>
              <a:rPr lang="en-US" dirty="0"/>
              <a:t>Standard Formulation for SOS2 = Unary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16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4" y="1120389"/>
            <a:ext cx="1794646" cy="607144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9" y="2912695"/>
            <a:ext cx="2850428" cy="2750995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05" y="1831150"/>
            <a:ext cx="3829538" cy="6351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9686" y="1068361"/>
            <a:ext cx="8641526" cy="4747845"/>
            <a:chOff x="329686" y="1068361"/>
            <a:chExt cx="8641526" cy="4747845"/>
          </a:xfrm>
        </p:grpSpPr>
        <p:sp>
          <p:nvSpPr>
            <p:cNvPr id="42" name="Rectangle 41"/>
            <p:cNvSpPr/>
            <p:nvPr/>
          </p:nvSpPr>
          <p:spPr>
            <a:xfrm>
              <a:off x="329686" y="2804493"/>
              <a:ext cx="3167699" cy="301171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987512" y="1068361"/>
              <a:ext cx="1983700" cy="1481410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59773" y="1246374"/>
              <a:ext cx="3353977" cy="1820783"/>
              <a:chOff x="4293076" y="2752575"/>
              <a:chExt cx="3353977" cy="182078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31183" y="2752575"/>
                <a:ext cx="2976199" cy="584776"/>
                <a:chOff x="4436201" y="3300946"/>
                <a:chExt cx="2976199" cy="584776"/>
              </a:xfrm>
            </p:grpSpPr>
            <p:pic>
              <p:nvPicPr>
                <p:cNvPr id="38" name="Picture 37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201" y="3444142"/>
                  <a:ext cx="330200" cy="419100"/>
                </a:xfrm>
                <a:prstGeom prst="rect">
                  <a:avLst/>
                </a:prstGeom>
              </p:spPr>
            </p:pic>
            <p:sp>
              <p:nvSpPr>
                <p:cNvPr id="39" name="Rectangle 38"/>
                <p:cNvSpPr/>
                <p:nvPr/>
              </p:nvSpPr>
              <p:spPr>
                <a:xfrm>
                  <a:off x="4780349" y="3300946"/>
                  <a:ext cx="2632051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3"/>
                      </a:solidFill>
                    </a:rPr>
                    <a:t>= LP relaxation</a:t>
                  </a:r>
                </a:p>
              </p:txBody>
            </p:sp>
          </p:grpSp>
          <p:sp>
            <p:nvSpPr>
              <p:cNvPr id="47" name="Freeform 46"/>
              <p:cNvSpPr/>
              <p:nvPr/>
            </p:nvSpPr>
            <p:spPr>
              <a:xfrm rot="16200000">
                <a:off x="3855983" y="3875142"/>
                <a:ext cx="1135309" cy="261123"/>
              </a:xfrm>
              <a:custGeom>
                <a:avLst/>
                <a:gdLst>
                  <a:gd name="connsiteX0" fmla="*/ 0 w 1247952"/>
                  <a:gd name="connsiteY0" fmla="*/ 0 h 447780"/>
                  <a:gd name="connsiteX1" fmla="*/ 7341 w 1247952"/>
                  <a:gd name="connsiteY1" fmla="*/ 440439 h 447780"/>
                  <a:gd name="connsiteX2" fmla="*/ 1247952 w 1247952"/>
                  <a:gd name="connsiteY2" fmla="*/ 447780 h 44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952" h="447780">
                    <a:moveTo>
                      <a:pt x="0" y="0"/>
                    </a:moveTo>
                    <a:lnTo>
                      <a:pt x="7341" y="440439"/>
                    </a:lnTo>
                    <a:lnTo>
                      <a:pt x="1247952" y="447780"/>
                    </a:lnTo>
                  </a:path>
                </a:pathLst>
              </a:custGeom>
              <a:ln w="38100" cmpd="sng">
                <a:solidFill>
                  <a:schemeClr val="accent3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>
              <a:xfrm rot="5400000" flipH="1">
                <a:off x="7443026" y="2912573"/>
                <a:ext cx="0" cy="408054"/>
              </a:xfrm>
              <a:custGeom>
                <a:avLst/>
                <a:gdLst>
                  <a:gd name="connsiteX0" fmla="*/ 0 w 1247952"/>
                  <a:gd name="connsiteY0" fmla="*/ 0 h 447780"/>
                  <a:gd name="connsiteX1" fmla="*/ 7341 w 1247952"/>
                  <a:gd name="connsiteY1" fmla="*/ 440439 h 447780"/>
                  <a:gd name="connsiteX2" fmla="*/ 1247952 w 1247952"/>
                  <a:gd name="connsiteY2" fmla="*/ 447780 h 44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952" h="447780">
                    <a:moveTo>
                      <a:pt x="0" y="0"/>
                    </a:moveTo>
                    <a:lnTo>
                      <a:pt x="7341" y="440439"/>
                    </a:lnTo>
                    <a:lnTo>
                      <a:pt x="1247952" y="447780"/>
                    </a:lnTo>
                  </a:path>
                </a:pathLst>
              </a:custGeom>
              <a:solidFill>
                <a:schemeClr val="tx1"/>
              </a:solidFill>
              <a:ln w="38100" cmpd="sng">
                <a:solidFill>
                  <a:schemeClr val="accent3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262193" y="3137389"/>
            <a:ext cx="4588347" cy="2391996"/>
            <a:chOff x="4308596" y="2863851"/>
            <a:chExt cx="4588347" cy="2391996"/>
          </a:xfrm>
        </p:grpSpPr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79" y="2912695"/>
              <a:ext cx="4394200" cy="5842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13377" y="3858355"/>
              <a:ext cx="444500" cy="279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308596" y="2863851"/>
              <a:ext cx="4588347" cy="2391996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" y="5958198"/>
            <a:ext cx="5629545" cy="421758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5363308" y="5282690"/>
            <a:ext cx="3607904" cy="995181"/>
            <a:chOff x="5363308" y="5282690"/>
            <a:chExt cx="3607904" cy="995181"/>
          </a:xfrm>
        </p:grpSpPr>
        <p:sp>
          <p:nvSpPr>
            <p:cNvPr id="58" name="TextBox 57"/>
            <p:cNvSpPr txBox="1"/>
            <p:nvPr/>
          </p:nvSpPr>
          <p:spPr>
            <a:xfrm>
              <a:off x="6630920" y="5816206"/>
              <a:ext cx="234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Unary Encoding</a:t>
              </a:r>
            </a:p>
          </p:txBody>
        </p:sp>
        <p:cxnSp>
          <p:nvCxnSpPr>
            <p:cNvPr id="59" name="Straight Connector 58"/>
            <p:cNvCxnSpPr>
              <a:stCxn id="58" idx="1"/>
            </p:cNvCxnSpPr>
            <p:nvPr/>
          </p:nvCxnSpPr>
          <p:spPr>
            <a:xfrm flipH="1" flipV="1">
              <a:off x="5363308" y="5282690"/>
              <a:ext cx="1267612" cy="764349"/>
            </a:xfrm>
            <a:prstGeom prst="line">
              <a:avLst/>
            </a:prstGeom>
            <a:ln w="38100" cmpd="sng">
              <a:solidFill>
                <a:schemeClr val="accent2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36" y="4638077"/>
            <a:ext cx="320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= Binary Encoded Formulation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17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4" y="1120389"/>
            <a:ext cx="1794646" cy="60714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85615" y="3166696"/>
            <a:ext cx="3800231" cy="2343152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87512" y="1068361"/>
            <a:ext cx="1983700" cy="762789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97880" y="1246374"/>
            <a:ext cx="3315870" cy="584776"/>
            <a:chOff x="4331183" y="2752575"/>
            <a:chExt cx="3315870" cy="584776"/>
          </a:xfrm>
        </p:grpSpPr>
        <p:grpSp>
          <p:nvGrpSpPr>
            <p:cNvPr id="37" name="Group 36"/>
            <p:cNvGrpSpPr/>
            <p:nvPr/>
          </p:nvGrpSpPr>
          <p:grpSpPr>
            <a:xfrm>
              <a:off x="4331183" y="2752575"/>
              <a:ext cx="2976199" cy="584776"/>
              <a:chOff x="4436201" y="3300946"/>
              <a:chExt cx="2976199" cy="584776"/>
            </a:xfrm>
          </p:grpSpPr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6201" y="3444142"/>
                <a:ext cx="330200" cy="4191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4780349" y="3300946"/>
                <a:ext cx="2632051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3"/>
                    </a:solidFill>
                  </a:rPr>
                  <a:t>= LP relaxation</a:t>
                </a:r>
              </a:p>
            </p:txBody>
          </p:sp>
        </p:grpSp>
        <p:sp>
          <p:nvSpPr>
            <p:cNvPr id="52" name="Freeform 51"/>
            <p:cNvSpPr/>
            <p:nvPr/>
          </p:nvSpPr>
          <p:spPr>
            <a:xfrm rot="5400000" flipH="1">
              <a:off x="7443026" y="2912573"/>
              <a:ext cx="0" cy="408054"/>
            </a:xfrm>
            <a:custGeom>
              <a:avLst/>
              <a:gdLst>
                <a:gd name="connsiteX0" fmla="*/ 0 w 1247952"/>
                <a:gd name="connsiteY0" fmla="*/ 0 h 447780"/>
                <a:gd name="connsiteX1" fmla="*/ 7341 w 1247952"/>
                <a:gd name="connsiteY1" fmla="*/ 440439 h 447780"/>
                <a:gd name="connsiteX2" fmla="*/ 1247952 w 1247952"/>
                <a:gd name="connsiteY2" fmla="*/ 447780 h 4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952" h="447780">
                  <a:moveTo>
                    <a:pt x="0" y="0"/>
                  </a:moveTo>
                  <a:lnTo>
                    <a:pt x="7341" y="440439"/>
                  </a:lnTo>
                  <a:lnTo>
                    <a:pt x="1247952" y="447780"/>
                  </a:lnTo>
                </a:path>
              </a:pathLst>
            </a:custGeom>
            <a:solidFill>
              <a:schemeClr val="tx1"/>
            </a:solidFill>
            <a:ln w="38100" cmpd="sng">
              <a:solidFill>
                <a:schemeClr val="accent3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2193" y="3137389"/>
            <a:ext cx="4588347" cy="2391996"/>
            <a:chOff x="4308596" y="2863851"/>
            <a:chExt cx="4588347" cy="2391996"/>
          </a:xfrm>
        </p:grpSpPr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79" y="2912695"/>
              <a:ext cx="4394200" cy="5842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13377" y="3858355"/>
              <a:ext cx="444500" cy="279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308596" y="2863851"/>
              <a:ext cx="4588347" cy="2391996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H="1">
            <a:off x="3071388" y="1808670"/>
            <a:ext cx="526492" cy="1249099"/>
          </a:xfrm>
          <a:prstGeom prst="line">
            <a:avLst/>
          </a:prstGeom>
          <a:ln w="38100" cmpd="sng">
            <a:solidFill>
              <a:schemeClr val="accent3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390215" y="3186233"/>
            <a:ext cx="194373" cy="223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66" y="3186233"/>
            <a:ext cx="125046" cy="187569"/>
          </a:xfrm>
          <a:prstGeom prst="rect">
            <a:avLst/>
          </a:prstGeom>
        </p:spPr>
      </p:pic>
      <p:sp>
        <p:nvSpPr>
          <p:cNvPr id="41" name="Content Placeholder 4"/>
          <p:cNvSpPr txBox="1">
            <a:spLocks/>
          </p:cNvSpPr>
          <p:nvPr/>
        </p:nvSpPr>
        <p:spPr>
          <a:xfrm>
            <a:off x="132980" y="2731069"/>
            <a:ext cx="3380185" cy="508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V. and </a:t>
            </a:r>
            <a:r>
              <a:rPr lang="en-US" sz="2000" dirty="0" err="1"/>
              <a:t>Nemhauser</a:t>
            </a:r>
            <a:r>
              <a:rPr lang="en-US" sz="2000" dirty="0"/>
              <a:t> </a:t>
            </a:r>
            <a:r>
              <a:rPr lang="fr-FR" sz="2000" dirty="0"/>
              <a:t>’</a:t>
            </a:r>
            <a:r>
              <a:rPr lang="en-US" sz="2000" dirty="0"/>
              <a:t>08.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3273552"/>
            <a:ext cx="3513922" cy="2121408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65" y="2256694"/>
            <a:ext cx="5526430" cy="676771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" y="5958198"/>
            <a:ext cx="5629545" cy="42175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5363308" y="5282690"/>
            <a:ext cx="3607904" cy="995181"/>
            <a:chOff x="5363308" y="5282690"/>
            <a:chExt cx="3607904" cy="995181"/>
          </a:xfrm>
        </p:grpSpPr>
        <p:sp>
          <p:nvSpPr>
            <p:cNvPr id="54" name="TextBox 53"/>
            <p:cNvSpPr txBox="1"/>
            <p:nvPr/>
          </p:nvSpPr>
          <p:spPr>
            <a:xfrm>
              <a:off x="6630920" y="5816206"/>
              <a:ext cx="234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Binary Encoding</a:t>
              </a:r>
            </a:p>
          </p:txBody>
        </p:sp>
        <p:cxnSp>
          <p:nvCxnSpPr>
            <p:cNvPr id="55" name="Straight Connector 54"/>
            <p:cNvCxnSpPr>
              <a:stCxn id="54" idx="1"/>
            </p:cNvCxnSpPr>
            <p:nvPr/>
          </p:nvCxnSpPr>
          <p:spPr>
            <a:xfrm flipH="1" flipV="1">
              <a:off x="5363308" y="5282690"/>
              <a:ext cx="1267612" cy="764349"/>
            </a:xfrm>
            <a:prstGeom prst="line">
              <a:avLst/>
            </a:prstGeom>
            <a:ln w="38100" cmpd="sng">
              <a:solidFill>
                <a:schemeClr val="accent2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79" y="4662577"/>
            <a:ext cx="3251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35" y="274638"/>
            <a:ext cx="7263455" cy="93997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377" y="228138"/>
            <a:ext cx="7263662" cy="9400032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82494"/>
            <a:ext cx="6625817" cy="464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Formulation = Ideal non-Extended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18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25" y="3786635"/>
            <a:ext cx="6696748" cy="45687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2" y="5782595"/>
            <a:ext cx="2924634" cy="459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894" y="1089583"/>
            <a:ext cx="2014093" cy="2053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205" y="1064018"/>
            <a:ext cx="2028662" cy="199802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0" y="3225229"/>
            <a:ext cx="338571" cy="318655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06" y="3225229"/>
            <a:ext cx="340094" cy="3109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85320" y="3648364"/>
            <a:ext cx="7188983" cy="718480"/>
            <a:chOff x="1185320" y="3648364"/>
            <a:chExt cx="7188983" cy="718480"/>
          </a:xfrm>
        </p:grpSpPr>
        <p:sp>
          <p:nvSpPr>
            <p:cNvPr id="25" name="Rectangle 24"/>
            <p:cNvSpPr/>
            <p:nvPr/>
          </p:nvSpPr>
          <p:spPr>
            <a:xfrm>
              <a:off x="1185320" y="3648364"/>
              <a:ext cx="2162862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62506" y="3648364"/>
              <a:ext cx="611797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13259" y="4269836"/>
            <a:ext cx="4161754" cy="673500"/>
            <a:chOff x="3513259" y="4269836"/>
            <a:chExt cx="4161754" cy="673500"/>
          </a:xfrm>
        </p:grpSpPr>
        <p:sp>
          <p:nvSpPr>
            <p:cNvPr id="28" name="Rectangle 27"/>
            <p:cNvSpPr/>
            <p:nvPr/>
          </p:nvSpPr>
          <p:spPr>
            <a:xfrm>
              <a:off x="3552335" y="4481671"/>
              <a:ext cx="39779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(</a:t>
              </a:r>
              <a:r>
                <a:rPr lang="en-US" sz="2400" dirty="0" err="1">
                  <a:solidFill>
                    <a:schemeClr val="accent2"/>
                  </a:solidFill>
                </a:rPr>
                <a:t>Cayley</a:t>
              </a:r>
              <a:r>
                <a:rPr lang="en-US" sz="2400" dirty="0">
                  <a:solidFill>
                    <a:schemeClr val="accent2"/>
                  </a:solidFill>
                </a:rPr>
                <a:t>) Embedding</a:t>
              </a: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67136" y="2315959"/>
              <a:ext cx="254000" cy="4161754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280442" y="3713071"/>
            <a:ext cx="8759152" cy="270798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60" y="3774372"/>
            <a:ext cx="5284242" cy="678521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89" y="5769001"/>
            <a:ext cx="4641191" cy="450264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0" y="4731105"/>
            <a:ext cx="8055368" cy="50277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7" y="5769001"/>
            <a:ext cx="2670999" cy="4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175F-EFE5-494D-A506-9DD20EF2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B6F18-B069-9C44-BDB1-6C71800B6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EC9DB-914E-5A4A-BB27-D52AE72A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</a:t>
            </a:r>
          </a:p>
          <a:p>
            <a:pPr lvl="1"/>
            <a:r>
              <a:rPr lang="en-US" dirty="0">
                <a:hlinkClick r:id="rId2"/>
              </a:rPr>
              <a:t>https://github.com/joehuchette/ISCO-spring-school/tree/master/code</a:t>
            </a:r>
            <a:endParaRPr lang="en-US" dirty="0"/>
          </a:p>
          <a:p>
            <a:r>
              <a:rPr lang="en-US" dirty="0"/>
              <a:t>Slides:</a:t>
            </a:r>
          </a:p>
          <a:p>
            <a:pPr lvl="1"/>
            <a:r>
              <a:rPr lang="en-US" dirty="0">
                <a:hlinkClick r:id="rId3"/>
              </a:rPr>
              <a:t>https://github.com/joehuchette/ISCO-spring-school/tree/master/slides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44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Encodings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19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83537"/>
            <a:ext cx="8229600" cy="5696915"/>
          </a:xfrm>
        </p:spPr>
        <p:txBody>
          <a:bodyPr>
            <a:normAutofit/>
          </a:bodyPr>
          <a:lstStyle/>
          <a:p>
            <a:r>
              <a:rPr lang="en-US" dirty="0"/>
              <a:t>Careful with general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Options for 0-1 encodings:</a:t>
            </a:r>
          </a:p>
          <a:p>
            <a:pPr lvl="1"/>
            <a:r>
              <a:rPr lang="en-US" dirty="0"/>
              <a:t>Traditional or </a:t>
            </a:r>
            <a:r>
              <a:rPr lang="en-US" b="1" dirty="0"/>
              <a:t>Unary </a:t>
            </a:r>
            <a:r>
              <a:rPr lang="en-US" dirty="0"/>
              <a:t>encoding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lnSpc>
                <a:spcPct val="130000"/>
              </a:lnSpc>
            </a:pPr>
            <a:endParaRPr lang="en-US" dirty="0"/>
          </a:p>
          <a:p>
            <a:pPr lvl="1"/>
            <a:r>
              <a:rPr lang="en-US" b="1" dirty="0"/>
              <a:t>Binary</a:t>
            </a:r>
            <a:r>
              <a:rPr lang="en-US" dirty="0"/>
              <a:t> encodings:</a:t>
            </a:r>
          </a:p>
          <a:p>
            <a:pPr lvl="1"/>
            <a:r>
              <a:rPr lang="en-US" dirty="0"/>
              <a:t>Others (e.g. </a:t>
            </a:r>
            <a:r>
              <a:rPr lang="en-US" b="1" dirty="0"/>
              <a:t>incremental</a:t>
            </a:r>
            <a:r>
              <a:rPr lang="en-US" dirty="0"/>
              <a:t> encoding       unary)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560" y="1577079"/>
            <a:ext cx="3027440" cy="2832749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64" y="1083538"/>
            <a:ext cx="2060583" cy="604942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0" y="2791465"/>
            <a:ext cx="338571" cy="318655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79" y="2879462"/>
            <a:ext cx="340094" cy="31094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99" y="2871750"/>
            <a:ext cx="337967" cy="31865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18485" y="889433"/>
            <a:ext cx="3321109" cy="3226008"/>
            <a:chOff x="1565840" y="3163550"/>
            <a:chExt cx="1220429" cy="1220429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7" name="Straight Connector 16"/>
            <p:cNvCxnSpPr>
              <a:stCxn id="16" idx="1"/>
              <a:endCxn id="16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60" y="6101677"/>
            <a:ext cx="3175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97" y="5496193"/>
            <a:ext cx="2424545" cy="46470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207490" y="4165014"/>
            <a:ext cx="6573395" cy="1293283"/>
            <a:chOff x="1207490" y="4165014"/>
            <a:chExt cx="6573395" cy="1293283"/>
          </a:xfrm>
        </p:grpSpPr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360" y="4288066"/>
              <a:ext cx="1863525" cy="861293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490" y="4165014"/>
              <a:ext cx="3736986" cy="1293283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19" y="1519937"/>
            <a:ext cx="1277960" cy="1346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8335" y="1512638"/>
            <a:ext cx="1277960" cy="13461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0662" y="1486948"/>
            <a:ext cx="1556131" cy="1490904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566492" y="1802766"/>
            <a:ext cx="4454846" cy="905035"/>
            <a:chOff x="1566492" y="1802766"/>
            <a:chExt cx="4454846" cy="905035"/>
          </a:xfrm>
        </p:grpSpPr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492" y="1802766"/>
              <a:ext cx="394462" cy="861241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671" y="1828781"/>
              <a:ext cx="402605" cy="87902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33" y="1802766"/>
              <a:ext cx="402605" cy="87902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337001" y="2155090"/>
            <a:ext cx="4207559" cy="196194"/>
            <a:chOff x="1337001" y="2155090"/>
            <a:chExt cx="4207559" cy="196194"/>
          </a:xfrm>
        </p:grpSpPr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001" y="2155090"/>
              <a:ext cx="176531" cy="186338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80" y="2164946"/>
              <a:ext cx="176531" cy="186338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029" y="2164946"/>
              <a:ext cx="176531" cy="18633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550447" y="1932834"/>
            <a:ext cx="4468213" cy="646568"/>
            <a:chOff x="1550447" y="1932834"/>
            <a:chExt cx="4468213" cy="646568"/>
          </a:xfrm>
        </p:grpSpPr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447" y="1932834"/>
              <a:ext cx="418800" cy="646568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860" y="1932834"/>
              <a:ext cx="418800" cy="646568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0935" y="1953613"/>
              <a:ext cx="405341" cy="625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1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Formulations and Complexity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162361"/>
            <a:ext cx="8582395" cy="4794470"/>
          </a:xfrm>
        </p:spPr>
        <p:txBody>
          <a:bodyPr/>
          <a:lstStyle/>
          <a:p>
            <a:pPr>
              <a:spcBef>
                <a:spcPts val="624"/>
              </a:spcBef>
              <a:spcAft>
                <a:spcPts val="2400"/>
              </a:spcAft>
            </a:pPr>
            <a:r>
              <a:rPr lang="en-US" b="1" dirty="0">
                <a:solidFill>
                  <a:srgbClr val="000000"/>
                </a:solidFill>
              </a:rPr>
              <a:t>Embedding formulation  </a:t>
            </a:r>
            <a:r>
              <a:rPr lang="en-US" dirty="0"/>
              <a:t>of                                     :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Encoding</a:t>
            </a:r>
          </a:p>
          <a:p>
            <a:pPr lvl="1"/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000000"/>
                </a:solidFill>
              </a:rPr>
              <a:t>Embedding complexity </a:t>
            </a:r>
            <a:r>
              <a:rPr lang="en-US" dirty="0"/>
              <a:t>= size smallest formulation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59" y="1190798"/>
            <a:ext cx="2861262" cy="62373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20</a:t>
            </a:fld>
            <a:r>
              <a:rPr lang="en-US" dirty="0"/>
              <a:t> / 14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79" y="1967984"/>
            <a:ext cx="5577480" cy="53069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97" y="2620156"/>
            <a:ext cx="5489725" cy="713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5C393E-87CD-344A-969E-966032FD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962" y="4542124"/>
            <a:ext cx="5804791" cy="9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18500" cy="580821"/>
          </a:xfrm>
        </p:spPr>
        <p:txBody>
          <a:bodyPr/>
          <a:lstStyle/>
          <a:p>
            <a:r>
              <a:rPr lang="en-US" sz="3000" dirty="0"/>
              <a:t>Special Ordered Sets = Simplex Faces =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300" y="972817"/>
            <a:ext cx="8229600" cy="5678706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    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r>
              <a:rPr lang="en-US" dirty="0"/>
              <a:t> </a:t>
            </a:r>
          </a:p>
          <a:p>
            <a:pPr>
              <a:lnSpc>
                <a:spcPct val="320000"/>
              </a:lnSpc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96" y="3720322"/>
            <a:ext cx="5804791" cy="926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5353994"/>
            <a:ext cx="6408711" cy="943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84" y="379906"/>
            <a:ext cx="2099916" cy="428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37" y="1214926"/>
            <a:ext cx="7742858" cy="77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24" y="3033201"/>
            <a:ext cx="2997200" cy="379782"/>
          </a:xfrm>
          <a:prstGeom prst="rect">
            <a:avLst/>
          </a:prstGeom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21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37" y="2227777"/>
            <a:ext cx="8043259" cy="6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18500" cy="580821"/>
          </a:xfrm>
        </p:spPr>
        <p:txBody>
          <a:bodyPr/>
          <a:lstStyle/>
          <a:p>
            <a:r>
              <a:rPr lang="en-US" sz="3000" dirty="0"/>
              <a:t>Special Ordered Sets of Type 2 (SOS2) =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84" y="379906"/>
            <a:ext cx="2099916" cy="428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5195318"/>
            <a:ext cx="4233944" cy="455807"/>
          </a:xfrm>
          <a:prstGeom prst="rect">
            <a:avLst/>
          </a:prstGeom>
        </p:spPr>
      </p:pic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458300" y="972817"/>
            <a:ext cx="8229600" cy="1529084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     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46100" y="3233475"/>
            <a:ext cx="8229600" cy="1633335"/>
            <a:chOff x="546100" y="3233475"/>
            <a:chExt cx="8229600" cy="163333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631" y="3513328"/>
              <a:ext cx="6963428" cy="1353482"/>
            </a:xfrm>
            <a:prstGeom prst="rect">
              <a:avLst/>
            </a:prstGeom>
          </p:spPr>
        </p:pic>
        <p:sp>
          <p:nvSpPr>
            <p:cNvPr id="27" name="Content Placeholder 4"/>
            <p:cNvSpPr txBox="1">
              <a:spLocks/>
            </p:cNvSpPr>
            <p:nvPr/>
          </p:nvSpPr>
          <p:spPr>
            <a:xfrm>
              <a:off x="546100" y="3233475"/>
              <a:ext cx="8229600" cy="15290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10000"/>
                </a:lnSpc>
              </a:pPr>
              <a:r>
                <a:rPr lang="en-US" dirty="0"/>
                <a:t>     </a:t>
              </a:r>
            </a:p>
            <a:p>
              <a:pPr>
                <a:lnSpc>
                  <a:spcPct val="110000"/>
                </a:lnSpc>
              </a:pP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7200" y="4855268"/>
            <a:ext cx="8274050" cy="1529084"/>
            <a:chOff x="457200" y="4855268"/>
            <a:chExt cx="8274050" cy="15290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631" y="5252543"/>
              <a:ext cx="1823769" cy="35195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5979634"/>
              <a:ext cx="3601772" cy="376716"/>
            </a:xfrm>
            <a:prstGeom prst="rect">
              <a:avLst/>
            </a:prstGeom>
          </p:spPr>
        </p:pic>
        <p:sp>
          <p:nvSpPr>
            <p:cNvPr id="32" name="Content Placeholder 4"/>
            <p:cNvSpPr txBox="1">
              <a:spLocks/>
            </p:cNvSpPr>
            <p:nvPr/>
          </p:nvSpPr>
          <p:spPr>
            <a:xfrm>
              <a:off x="501650" y="4855268"/>
              <a:ext cx="8229600" cy="15290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10000"/>
                </a:lnSpc>
              </a:pPr>
              <a:r>
                <a:rPr lang="en-US" dirty="0"/>
                <a:t>     </a:t>
              </a:r>
            </a:p>
            <a:p>
              <a:pPr>
                <a:lnSpc>
                  <a:spcPct val="110000"/>
                </a:lnSpc>
              </a:pP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07515" y="2117533"/>
            <a:ext cx="6774035" cy="845397"/>
            <a:chOff x="1907515" y="2117533"/>
            <a:chExt cx="6774035" cy="84539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1296" y="2117533"/>
              <a:ext cx="5100254" cy="845397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1907515" y="2233053"/>
              <a:ext cx="12298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595959"/>
                  </a:solidFill>
                </a:rPr>
                <a:t>Claim: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1293163"/>
            <a:ext cx="7765558" cy="55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006" y="2086715"/>
            <a:ext cx="6426200" cy="42992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654" y="5855162"/>
            <a:ext cx="2860393" cy="4548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137537" y="5682831"/>
            <a:ext cx="289777" cy="1662401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22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6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45" y="2944653"/>
            <a:ext cx="3438144" cy="34381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05716" y="4551477"/>
            <a:ext cx="3073613" cy="1649799"/>
            <a:chOff x="5605716" y="4551477"/>
            <a:chExt cx="3073613" cy="1649799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605716" y="5972676"/>
              <a:ext cx="228600" cy="228600"/>
            </a:xfrm>
            <a:prstGeom prst="ellipse">
              <a:avLst/>
            </a:prstGeom>
            <a:solidFill>
              <a:srgbClr val="2A7289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450729" y="4551477"/>
              <a:ext cx="228600" cy="228600"/>
            </a:xfrm>
            <a:prstGeom prst="ellipse">
              <a:avLst/>
            </a:prstGeom>
            <a:solidFill>
              <a:srgbClr val="2A7289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247314" y="2952124"/>
            <a:ext cx="3704214" cy="3397336"/>
            <a:chOff x="4757615" y="2649743"/>
            <a:chExt cx="4281979" cy="3726651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4757615" y="4525705"/>
              <a:ext cx="4281979" cy="0"/>
            </a:xfrm>
            <a:prstGeom prst="line">
              <a:avLst/>
            </a:prstGeom>
            <a:ln w="63500">
              <a:solidFill>
                <a:schemeClr val="accent3">
                  <a:alpha val="9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990374" y="2649743"/>
              <a:ext cx="3924315" cy="3726651"/>
            </a:xfrm>
            <a:prstGeom prst="line">
              <a:avLst/>
            </a:prstGeom>
            <a:ln w="63500">
              <a:solidFill>
                <a:schemeClr val="accent3">
                  <a:alpha val="9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Formulation for SOS2: Part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1800" y="1076113"/>
            <a:ext cx="8229600" cy="973844"/>
          </a:xfrm>
        </p:spPr>
        <p:txBody>
          <a:bodyPr>
            <a:norm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7A4EFE"/>
                </a:solidFill>
              </a:rPr>
              <a:t>encodings        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chemeClr val="accent3"/>
                </a:solidFill>
              </a:rPr>
              <a:t>hyperplanes</a:t>
            </a:r>
            <a:r>
              <a:rPr lang="en-US" dirty="0">
                <a:solidFill>
                  <a:schemeClr val="accent4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742462" y="30392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6" name="Straight Connector 25"/>
          <p:cNvCxnSpPr>
            <a:endCxn id="50" idx="0"/>
          </p:cNvCxnSpPr>
          <p:nvPr/>
        </p:nvCxnSpPr>
        <p:spPr>
          <a:xfrm flipH="1">
            <a:off x="1863481" y="2367457"/>
            <a:ext cx="19050" cy="1461160"/>
          </a:xfrm>
          <a:prstGeom prst="line">
            <a:avLst/>
          </a:prstGeom>
          <a:ln w="3492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0" idx="2"/>
          </p:cNvCxnSpPr>
          <p:nvPr/>
        </p:nvCxnSpPr>
        <p:spPr>
          <a:xfrm>
            <a:off x="1863481" y="4539817"/>
            <a:ext cx="488" cy="1266525"/>
          </a:xfrm>
          <a:prstGeom prst="line">
            <a:avLst/>
          </a:prstGeom>
          <a:ln w="34925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1" y="3828617"/>
            <a:ext cx="1511300" cy="7112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52001" y="2691408"/>
            <a:ext cx="822960" cy="617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52001" y="4802490"/>
            <a:ext cx="822960" cy="617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95442" y="4827884"/>
            <a:ext cx="337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Hyperplanes</a:t>
            </a:r>
            <a:r>
              <a:rPr lang="en-US" sz="2400" dirty="0"/>
              <a:t> spanned by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3" y="5813232"/>
            <a:ext cx="28448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13" y="2706301"/>
            <a:ext cx="2755900" cy="41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513" y="1642424"/>
            <a:ext cx="1473200" cy="62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121" y="1760920"/>
            <a:ext cx="4290768" cy="7262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07831" y="3442427"/>
            <a:ext cx="7616177" cy="861774"/>
          </a:xfrm>
          <a:prstGeom prst="rect">
            <a:avLst/>
          </a:prstGeom>
          <a:solidFill>
            <a:schemeClr val="bg1"/>
          </a:solidFill>
        </p:spPr>
        <p:txBody>
          <a:bodyPr vert="horz" wrap="square" tIns="182880" bIns="18288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# non-bound facets </a:t>
            </a:r>
            <a:r>
              <a:rPr lang="en-US" sz="3200" dirty="0"/>
              <a:t>= 2 × </a:t>
            </a:r>
            <a:r>
              <a:rPr lang="en-US" sz="3200" dirty="0">
                <a:solidFill>
                  <a:schemeClr val="accent3"/>
                </a:solidFill>
              </a:rPr>
              <a:t># of hyperplanes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559" y="1191582"/>
            <a:ext cx="542907" cy="371992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23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Formulation for SOS2: Part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22460"/>
            <a:ext cx="8229600" cy="42093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# non-bound facets </a:t>
            </a:r>
            <a:r>
              <a:rPr lang="en-US" dirty="0"/>
              <a:t>= 2 × </a:t>
            </a:r>
            <a:r>
              <a:rPr lang="en-US" dirty="0">
                <a:solidFill>
                  <a:schemeClr val="accent4"/>
                </a:solidFill>
              </a:rPr>
              <a:t># of hyperplanes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5615" y="2432537"/>
            <a:ext cx="8853979" cy="316523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19" y="1884727"/>
            <a:ext cx="3511550" cy="4323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089649"/>
            <a:ext cx="28448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7" y="1694609"/>
            <a:ext cx="16510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91" y="2479721"/>
            <a:ext cx="8608818" cy="296344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24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Complexity for SOS2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Bound: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Upper Bound: 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Gray code: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93" y="5130993"/>
            <a:ext cx="4033407" cy="3768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62" y="5899551"/>
            <a:ext cx="6118076" cy="412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19" y="1393416"/>
            <a:ext cx="3511550" cy="432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806" y="2006744"/>
            <a:ext cx="6357507" cy="4090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77" y="2597646"/>
            <a:ext cx="6164317" cy="4043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3230626"/>
            <a:ext cx="3619500" cy="3848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4140" y="3947449"/>
            <a:ext cx="2747419" cy="4491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936" y="4420873"/>
            <a:ext cx="4326539" cy="533670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25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Complexity for SOS2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26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442568" cy="479447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 Unary encoding (</a:t>
            </a:r>
            <a:r>
              <a:rPr lang="en-US" sz="2000" dirty="0" err="1"/>
              <a:t>Padberg</a:t>
            </a:r>
            <a:r>
              <a:rPr lang="en-US" sz="2000" dirty="0"/>
              <a:t> / Lee and Wilson, early 00’s</a:t>
            </a:r>
            <a:r>
              <a:rPr lang="en-US" dirty="0"/>
              <a:t>):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Smallest Binary </a:t>
            </a:r>
            <a:r>
              <a:rPr lang="en-US" dirty="0"/>
              <a:t>encoding (</a:t>
            </a:r>
            <a:r>
              <a:rPr lang="en-US" sz="2000" dirty="0"/>
              <a:t>V. and </a:t>
            </a:r>
            <a:r>
              <a:rPr lang="en-US" sz="2000" dirty="0" err="1"/>
              <a:t>Nemhauser</a:t>
            </a:r>
            <a:r>
              <a:rPr lang="en-US" sz="2000" dirty="0"/>
              <a:t> </a:t>
            </a:r>
            <a:r>
              <a:rPr lang="fr-FR" sz="2000" dirty="0"/>
              <a:t>’</a:t>
            </a:r>
            <a:r>
              <a:rPr lang="en-US" sz="2000" dirty="0"/>
              <a:t>08, </a:t>
            </a:r>
            <a:r>
              <a:rPr lang="nl-NL" sz="2000" dirty="0" err="1"/>
              <a:t>Muldoon</a:t>
            </a:r>
            <a:r>
              <a:rPr lang="nl-NL" sz="2000" dirty="0"/>
              <a:t> </a:t>
            </a:r>
            <a:r>
              <a:rPr lang="fr-FR" sz="2000" dirty="0"/>
              <a:t>’</a:t>
            </a:r>
            <a:r>
              <a:rPr lang="nl-NL" sz="2000" dirty="0"/>
              <a:t>12</a:t>
            </a:r>
            <a:r>
              <a:rPr lang="nl-NL" sz="2400" dirty="0"/>
              <a:t>):</a:t>
            </a:r>
          </a:p>
          <a:p>
            <a:pPr>
              <a:lnSpc>
                <a:spcPct val="110000"/>
              </a:lnSpc>
            </a:pPr>
            <a:endParaRPr lang="nl-NL" sz="2400" dirty="0"/>
          </a:p>
          <a:p>
            <a:pPr>
              <a:lnSpc>
                <a:spcPct val="110000"/>
              </a:lnSpc>
            </a:pPr>
            <a:endParaRPr lang="nl-NL" sz="2400" dirty="0"/>
          </a:p>
          <a:p>
            <a:pPr>
              <a:lnSpc>
                <a:spcPct val="110000"/>
              </a:lnSpc>
            </a:pPr>
            <a:endParaRPr lang="nl-NL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 Adding lower bounds (</a:t>
            </a:r>
            <a:r>
              <a:rPr lang="en-US" sz="2400" dirty="0">
                <a:solidFill>
                  <a:srgbClr val="8064A2"/>
                </a:solidFill>
              </a:rPr>
              <a:t># </a:t>
            </a:r>
            <a:r>
              <a:rPr lang="en-US" sz="2400" dirty="0" err="1">
                <a:solidFill>
                  <a:srgbClr val="8064A2"/>
                </a:solidFill>
              </a:rPr>
              <a:t>hyperplanes</a:t>
            </a:r>
            <a:r>
              <a:rPr lang="en-US" sz="2400" dirty="0">
                <a:solidFill>
                  <a:srgbClr val="8064A2"/>
                </a:solidFill>
              </a:rPr>
              <a:t> </a:t>
            </a:r>
            <a:r>
              <a:rPr lang="en-US" sz="2400" dirty="0"/>
              <a:t>≥ dimension):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2034545"/>
            <a:ext cx="7659077" cy="41108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1" y="3333397"/>
            <a:ext cx="8116277" cy="97955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69" y="5188231"/>
            <a:ext cx="7153031" cy="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Formulation May Not Be Evident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22460"/>
            <a:ext cx="8229600" cy="42093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# non-bound facets </a:t>
            </a:r>
            <a:r>
              <a:rPr lang="en-US" dirty="0"/>
              <a:t>= 2 × </a:t>
            </a:r>
            <a:r>
              <a:rPr lang="en-US" dirty="0">
                <a:solidFill>
                  <a:schemeClr val="accent4"/>
                </a:solidFill>
              </a:rPr>
              <a:t># of hyperplanes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5615" y="2432537"/>
            <a:ext cx="8853979" cy="316523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19" y="1884727"/>
            <a:ext cx="3511550" cy="4323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1089649"/>
            <a:ext cx="28448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7" y="1694609"/>
            <a:ext cx="16510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91" y="2479721"/>
            <a:ext cx="8608818" cy="296344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27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35F-259E-8E4D-AA73-621E45E2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Formulation May Not Be Evident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B7B9B-B52E-4E4E-87D2-C03C7A206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28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F43D5-C240-D548-8014-5B764273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9A364-C075-EA41-8EE2-29A47140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91" y="1424291"/>
            <a:ext cx="8015258" cy="809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02B97-A95C-7B4A-A5E9-E050BB9C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1" y="2413337"/>
            <a:ext cx="7679116" cy="778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8AB93-FABC-B740-A85D-D71C8570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1" y="3422338"/>
            <a:ext cx="7997037" cy="7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Ideal Formulations For Pure Integer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0013" b="-30013"/>
          <a:stretch/>
        </p:blipFill>
        <p:spPr>
          <a:xfrm>
            <a:off x="677331" y="2681829"/>
            <a:ext cx="3527779" cy="52382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492375" y="436273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89554" y="2807705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3233" y="437402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03665" y="5940347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/>
          <p:cNvSpPr>
            <a:spLocks noGrp="1"/>
          </p:cNvSpPr>
          <p:nvPr>
            <p:ph idx="1"/>
          </p:nvPr>
        </p:nvSpPr>
        <p:spPr>
          <a:xfrm>
            <a:off x="457200" y="1256999"/>
            <a:ext cx="3389957" cy="610394"/>
          </a:xfrm>
        </p:spPr>
        <p:txBody>
          <a:bodyPr/>
          <a:lstStyle/>
          <a:p>
            <a:r>
              <a:rPr lang="en-US" dirty="0"/>
              <a:t>Pure Integer :</a:t>
            </a:r>
          </a:p>
        </p:txBody>
      </p:sp>
      <p:sp>
        <p:nvSpPr>
          <p:cNvPr id="22" name="Freeform 21"/>
          <p:cNvSpPr/>
          <p:nvPr/>
        </p:nvSpPr>
        <p:spPr>
          <a:xfrm>
            <a:off x="947615" y="2797771"/>
            <a:ext cx="1582616" cy="3135923"/>
          </a:xfrm>
          <a:custGeom>
            <a:avLst/>
            <a:gdLst>
              <a:gd name="connsiteX0" fmla="*/ 0 w 1582616"/>
              <a:gd name="connsiteY0" fmla="*/ 1572846 h 3135923"/>
              <a:gd name="connsiteX1" fmla="*/ 1582616 w 1582616"/>
              <a:gd name="connsiteY1" fmla="*/ 3135923 h 3135923"/>
              <a:gd name="connsiteX2" fmla="*/ 1563077 w 1582616"/>
              <a:gd name="connsiteY2" fmla="*/ 0 h 3135923"/>
              <a:gd name="connsiteX3" fmla="*/ 0 w 1582616"/>
              <a:gd name="connsiteY3" fmla="*/ 1572846 h 31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616" h="3135923">
                <a:moveTo>
                  <a:pt x="0" y="1572846"/>
                </a:moveTo>
                <a:lnTo>
                  <a:pt x="1582616" y="3135923"/>
                </a:lnTo>
                <a:lnTo>
                  <a:pt x="1563077" y="0"/>
                </a:lnTo>
                <a:lnTo>
                  <a:pt x="0" y="1572846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57" y="3535376"/>
            <a:ext cx="1320800" cy="495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6" y="1867393"/>
            <a:ext cx="3305944" cy="6818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861636" y="3507456"/>
            <a:ext cx="2362792" cy="523220"/>
            <a:chOff x="4861636" y="3507456"/>
            <a:chExt cx="2362792" cy="523220"/>
          </a:xfrm>
        </p:grpSpPr>
        <p:sp>
          <p:nvSpPr>
            <p:cNvPr id="7" name="Rectangle 6"/>
            <p:cNvSpPr/>
            <p:nvPr/>
          </p:nvSpPr>
          <p:spPr>
            <a:xfrm>
              <a:off x="6329631" y="3507456"/>
              <a:ext cx="8947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Ideal</a:t>
              </a:r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4861636" y="3769066"/>
              <a:ext cx="146799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8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35F-259E-8E4D-AA73-621E45E2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Formulation May Not Be Evident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B7B9B-B52E-4E4E-87D2-C03C7A206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29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CA232-CEFC-3B41-AD23-E05F6C98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7084"/>
            <a:ext cx="8239246" cy="50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3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Works for Multivariate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1" y="1587326"/>
            <a:ext cx="5580889" cy="4597372"/>
          </a:xfrm>
          <a:prstGeom prst="rect">
            <a:avLst/>
          </a:prstGeom>
        </p:spPr>
      </p:pic>
      <p:sp>
        <p:nvSpPr>
          <p:cNvPr id="40" name="Oval 39"/>
          <p:cNvSpPr>
            <a:spLocks noChangeAspect="1"/>
          </p:cNvSpPr>
          <p:nvPr/>
        </p:nvSpPr>
        <p:spPr>
          <a:xfrm>
            <a:off x="3375487" y="38273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299287" y="35352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070687" y="3611405"/>
            <a:ext cx="167813" cy="167813"/>
          </a:xfrm>
          <a:prstGeom prst="ellipse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4375"/>
            <a:ext cx="7061200" cy="482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69" y="5351640"/>
            <a:ext cx="3746500" cy="8001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166174" y="2278980"/>
            <a:ext cx="2107671" cy="2460654"/>
            <a:chOff x="6148220" y="1850081"/>
            <a:chExt cx="2107671" cy="2460654"/>
          </a:xfrm>
        </p:grpSpPr>
        <p:grpSp>
          <p:nvGrpSpPr>
            <p:cNvPr id="8" name="Group 7"/>
            <p:cNvGrpSpPr/>
            <p:nvPr/>
          </p:nvGrpSpPr>
          <p:grpSpPr>
            <a:xfrm>
              <a:off x="6148220" y="2119768"/>
              <a:ext cx="1967621" cy="2190967"/>
              <a:chOff x="3802201" y="3900025"/>
              <a:chExt cx="1967621" cy="2190967"/>
            </a:xfrm>
          </p:grpSpPr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2201" y="5880680"/>
                <a:ext cx="265176" cy="210312"/>
              </a:xfrm>
              <a:prstGeom prst="rect">
                <a:avLst/>
              </a:prstGeom>
            </p:spPr>
          </p:pic>
          <p:pic>
            <p:nvPicPr>
              <p:cNvPr id="10" name="Picture 9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1271" y="5876102"/>
                <a:ext cx="274320" cy="210312"/>
              </a:xfrm>
              <a:prstGeom prst="rect">
                <a:avLst/>
              </a:prstGeom>
            </p:spPr>
          </p:pic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1830" y="5950831"/>
                <a:ext cx="469900" cy="76200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>
                <a:off x="3879838" y="3900025"/>
                <a:ext cx="1889984" cy="1881690"/>
                <a:chOff x="4006806" y="4047298"/>
                <a:chExt cx="1636501" cy="162931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2318" y="4068672"/>
                  <a:ext cx="1571715" cy="1571715"/>
                </a:xfrm>
                <a:prstGeom prst="rect">
                  <a:avLst/>
                </a:prstGeom>
              </p:spPr>
            </p:pic>
            <p:sp>
              <p:nvSpPr>
                <p:cNvPr id="20" name="Oval 19"/>
                <p:cNvSpPr>
                  <a:spLocks noChangeAspect="1"/>
                </p:cNvSpPr>
                <p:nvPr/>
              </p:nvSpPr>
              <p:spPr>
                <a:xfrm>
                  <a:off x="4006806" y="40501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>
                  <a:spLocks noChangeAspect="1"/>
                </p:cNvSpPr>
                <p:nvPr/>
              </p:nvSpPr>
              <p:spPr>
                <a:xfrm>
                  <a:off x="4006806" y="4765301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4006806" y="5516227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4745523" y="40501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4745523" y="4767879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>
                  <a:off x="4745424" y="5511842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>
                  <a:off x="5477806" y="4047298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>
                  <a:spLocks noChangeAspect="1"/>
                </p:cNvSpPr>
                <p:nvPr/>
              </p:nvSpPr>
              <p:spPr>
                <a:xfrm>
                  <a:off x="5473979" y="4774334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5473914" y="5507457"/>
                  <a:ext cx="165501" cy="16039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5" name="Picture 1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0974" y="4946867"/>
                <a:ext cx="281010" cy="263979"/>
              </a:xfrm>
              <a:prstGeom prst="rect">
                <a:avLst/>
              </a:prstGeom>
            </p:spPr>
          </p:pic>
          <p:pic>
            <p:nvPicPr>
              <p:cNvPr id="16" name="Picture 15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6581" y="5302688"/>
                <a:ext cx="290838" cy="265176"/>
              </a:xfrm>
              <a:prstGeom prst="rect">
                <a:avLst/>
              </a:prstGeom>
            </p:spPr>
          </p:pic>
          <p:pic>
            <p:nvPicPr>
              <p:cNvPr id="17" name="Picture 16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2005" y="5302688"/>
                <a:ext cx="290838" cy="265176"/>
              </a:xfrm>
              <a:prstGeom prst="rect">
                <a:avLst/>
              </a:prstGeom>
            </p:spPr>
          </p:pic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11" y="5098925"/>
                <a:ext cx="281934" cy="45719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4386" y="1850081"/>
              <a:ext cx="401505" cy="210312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71" y="1913443"/>
              <a:ext cx="469900" cy="76200"/>
            </a:xfrm>
            <a:prstGeom prst="rect">
              <a:avLst/>
            </a:prstGeom>
          </p:spPr>
        </p:pic>
      </p:grpSp>
      <p:sp>
        <p:nvSpPr>
          <p:cNvPr id="52" name="Slide Number Placeholder 5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30</a:t>
            </a:fld>
            <a:r>
              <a:rPr lang="en-US"/>
              <a:t> / 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03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Formulations and Complexity for Triangulations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34740"/>
            <a:ext cx="5365985" cy="2325571"/>
          </a:xfrm>
        </p:spPr>
        <p:txBody>
          <a:bodyPr/>
          <a:lstStyle/>
          <a:p>
            <a:r>
              <a:rPr lang="en-US" dirty="0"/>
              <a:t>Size of unary formulation is:      </a:t>
            </a:r>
            <a:r>
              <a:rPr lang="en-US" sz="2000" dirty="0"/>
              <a:t>(Lee and Wilson </a:t>
            </a:r>
            <a:r>
              <a:rPr lang="fr-FR" sz="2000" dirty="0"/>
              <a:t>’</a:t>
            </a:r>
            <a:r>
              <a:rPr lang="en-US" sz="2000" dirty="0"/>
              <a:t>01)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55" y="1566178"/>
            <a:ext cx="2225006" cy="2225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9625" y="3630837"/>
            <a:ext cx="52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MU Serif Italic"/>
                <a:cs typeface="CMU Serif Italic"/>
              </a:rPr>
              <a:t>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8414827" y="2354768"/>
            <a:ext cx="52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MU Serif Italic"/>
                <a:cs typeface="CMU Serif Italic"/>
              </a:rPr>
              <a:t>m</a:t>
            </a:r>
            <a:endParaRPr lang="en-US" sz="2800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08" y="1079696"/>
            <a:ext cx="1345259" cy="33888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7200" y="4154057"/>
            <a:ext cx="7996461" cy="2433755"/>
            <a:chOff x="457200" y="4154057"/>
            <a:chExt cx="7996461" cy="2433755"/>
          </a:xfrm>
        </p:grpSpPr>
        <p:sp>
          <p:nvSpPr>
            <p:cNvPr id="13" name="Content Placeholder 4"/>
            <p:cNvSpPr txBox="1">
              <a:spLocks/>
            </p:cNvSpPr>
            <p:nvPr/>
          </p:nvSpPr>
          <p:spPr>
            <a:xfrm>
              <a:off x="457200" y="4262241"/>
              <a:ext cx="5365985" cy="232557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Small binary formulation for </a:t>
              </a:r>
              <a:r>
                <a:rPr lang="en-US" dirty="0">
                  <a:solidFill>
                    <a:schemeClr val="accent2"/>
                  </a:solidFill>
                </a:rPr>
                <a:t>union jack triangulation </a:t>
              </a:r>
              <a:r>
                <a:rPr lang="en-US" dirty="0"/>
                <a:t>of size: </a:t>
              </a:r>
              <a:r>
                <a:rPr lang="en-US" sz="2000" dirty="0"/>
                <a:t>(V. and </a:t>
              </a:r>
              <a:r>
                <a:rPr lang="en-US" sz="2000" dirty="0" err="1"/>
                <a:t>Nemhauser</a:t>
              </a:r>
              <a:r>
                <a:rPr lang="en-US" sz="2000" dirty="0"/>
                <a:t> </a:t>
              </a:r>
              <a:r>
                <a:rPr lang="fr-FR" sz="2000" dirty="0"/>
                <a:t>’</a:t>
              </a:r>
              <a:r>
                <a:rPr lang="en-US" sz="2000" dirty="0"/>
                <a:t>08)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655" y="4154057"/>
              <a:ext cx="2225006" cy="2225006"/>
            </a:xfrm>
            <a:prstGeom prst="rect">
              <a:avLst/>
            </a:prstGeom>
          </p:spPr>
        </p:pic>
      </p:grp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31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29" name="Content Placeholder 4"/>
          <p:cNvSpPr txBox="1">
            <a:spLocks/>
          </p:cNvSpPr>
          <p:nvPr/>
        </p:nvSpPr>
        <p:spPr>
          <a:xfrm>
            <a:off x="531447" y="1079696"/>
            <a:ext cx="5365985" cy="232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Lower bound:</a:t>
            </a:r>
            <a:endParaRPr lang="en-US" sz="2000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07" y="1549865"/>
            <a:ext cx="3341078" cy="684875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9" y="3234081"/>
            <a:ext cx="5388429" cy="919976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5613013"/>
            <a:ext cx="5942340" cy="6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Selection Matters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012190"/>
            <a:ext cx="5365985" cy="2325571"/>
          </a:xfrm>
        </p:spPr>
        <p:txBody>
          <a:bodyPr/>
          <a:lstStyle/>
          <a:p>
            <a:r>
              <a:rPr lang="en-US" dirty="0"/>
              <a:t>Size of unary formulation is:      </a:t>
            </a:r>
            <a:r>
              <a:rPr lang="en-US" sz="2000" dirty="0"/>
              <a:t>(Lee and Wilson </a:t>
            </a:r>
            <a:r>
              <a:rPr lang="fr-FR" sz="2000" dirty="0"/>
              <a:t>’</a:t>
            </a:r>
            <a:r>
              <a:rPr lang="en-US" sz="2000" dirty="0"/>
              <a:t>01)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75" y="1930380"/>
            <a:ext cx="3759390" cy="894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85" y="1241743"/>
            <a:ext cx="3025114" cy="249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49110" y="2819416"/>
            <a:ext cx="1284466" cy="1119308"/>
            <a:chOff x="2655257" y="5345992"/>
            <a:chExt cx="1284466" cy="1119308"/>
          </a:xfrm>
        </p:grpSpPr>
        <p:sp>
          <p:nvSpPr>
            <p:cNvPr id="15" name="Freeform 14"/>
            <p:cNvSpPr/>
            <p:nvPr/>
          </p:nvSpPr>
          <p:spPr>
            <a:xfrm flipH="1">
              <a:off x="3184838" y="5345992"/>
              <a:ext cx="0" cy="408054"/>
            </a:xfrm>
            <a:custGeom>
              <a:avLst/>
              <a:gdLst>
                <a:gd name="connsiteX0" fmla="*/ 0 w 1247952"/>
                <a:gd name="connsiteY0" fmla="*/ 0 h 447780"/>
                <a:gd name="connsiteX1" fmla="*/ 7341 w 1247952"/>
                <a:gd name="connsiteY1" fmla="*/ 440439 h 447780"/>
                <a:gd name="connsiteX2" fmla="*/ 1247952 w 1247952"/>
                <a:gd name="connsiteY2" fmla="*/ 447780 h 4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952" h="447780">
                  <a:moveTo>
                    <a:pt x="0" y="0"/>
                  </a:moveTo>
                  <a:lnTo>
                    <a:pt x="7341" y="440439"/>
                  </a:lnTo>
                  <a:lnTo>
                    <a:pt x="1247952" y="447780"/>
                  </a:lnTo>
                </a:path>
              </a:pathLst>
            </a:custGeom>
            <a:solidFill>
              <a:schemeClr val="tx1"/>
            </a:solidFill>
            <a:ln w="28575" cmpd="sng"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5257" y="5634303"/>
              <a:ext cx="12844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Variable Bounds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0819" y="2859493"/>
            <a:ext cx="2826715" cy="1172939"/>
            <a:chOff x="460819" y="3098549"/>
            <a:chExt cx="2826715" cy="1172939"/>
          </a:xfrm>
        </p:grpSpPr>
        <p:sp>
          <p:nvSpPr>
            <p:cNvPr id="13" name="TextBox 12"/>
            <p:cNvSpPr txBox="1"/>
            <p:nvPr/>
          </p:nvSpPr>
          <p:spPr>
            <a:xfrm>
              <a:off x="460819" y="3440491"/>
              <a:ext cx="28267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General 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Inequalities</a:t>
              </a:r>
            </a:p>
          </p:txBody>
        </p:sp>
        <p:sp>
          <p:nvSpPr>
            <p:cNvPr id="17" name="Freeform 16"/>
            <p:cNvSpPr/>
            <p:nvPr/>
          </p:nvSpPr>
          <p:spPr>
            <a:xfrm flipH="1">
              <a:off x="1814364" y="3098549"/>
              <a:ext cx="0" cy="408054"/>
            </a:xfrm>
            <a:custGeom>
              <a:avLst/>
              <a:gdLst>
                <a:gd name="connsiteX0" fmla="*/ 0 w 1247952"/>
                <a:gd name="connsiteY0" fmla="*/ 0 h 447780"/>
                <a:gd name="connsiteX1" fmla="*/ 7341 w 1247952"/>
                <a:gd name="connsiteY1" fmla="*/ 440439 h 447780"/>
                <a:gd name="connsiteX2" fmla="*/ 1247952 w 1247952"/>
                <a:gd name="connsiteY2" fmla="*/ 447780 h 4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952" h="447780">
                  <a:moveTo>
                    <a:pt x="0" y="0"/>
                  </a:moveTo>
                  <a:lnTo>
                    <a:pt x="7341" y="440439"/>
                  </a:lnTo>
                  <a:lnTo>
                    <a:pt x="1247952" y="447780"/>
                  </a:lnTo>
                </a:path>
              </a:pathLst>
            </a:custGeom>
            <a:solidFill>
              <a:schemeClr val="tx1"/>
            </a:solidFill>
            <a:ln w="28575" cmpd="sng">
              <a:solidFill>
                <a:srgbClr val="FF66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2" y="4755648"/>
            <a:ext cx="5113097" cy="743538"/>
          </a:xfrm>
          <a:prstGeom prst="rect">
            <a:avLst/>
          </a:prstGeom>
        </p:spPr>
      </p:pic>
      <p:sp>
        <p:nvSpPr>
          <p:cNvPr id="20" name="Content Placeholder 4"/>
          <p:cNvSpPr txBox="1">
            <a:spLocks/>
          </p:cNvSpPr>
          <p:nvPr/>
        </p:nvSpPr>
        <p:spPr>
          <a:xfrm>
            <a:off x="347904" y="3957727"/>
            <a:ext cx="5365985" cy="232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Size of one binary formulation:  </a:t>
            </a:r>
            <a:r>
              <a:rPr lang="en-US" sz="2000" dirty="0"/>
              <a:t>(V. and </a:t>
            </a:r>
            <a:r>
              <a:rPr lang="en-US" sz="2000" dirty="0" err="1"/>
              <a:t>Nemhauser</a:t>
            </a:r>
            <a:r>
              <a:rPr lang="en-US" sz="2000" dirty="0"/>
              <a:t> </a:t>
            </a:r>
            <a:r>
              <a:rPr lang="fr-FR" sz="2000" dirty="0"/>
              <a:t>’</a:t>
            </a:r>
            <a:r>
              <a:rPr lang="en-US" sz="2000" dirty="0"/>
              <a:t>08)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332963" y="5500981"/>
            <a:ext cx="8515336" cy="23255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Right embedding = significant computational advantage over alternatives (Extended, Big-M, etc.)</a:t>
            </a: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32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35" y="274638"/>
            <a:ext cx="7263455" cy="93997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377" y="228138"/>
            <a:ext cx="7263662" cy="940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74" y="274638"/>
            <a:ext cx="8642906" cy="580821"/>
          </a:xfrm>
        </p:spPr>
        <p:txBody>
          <a:bodyPr/>
          <a:lstStyle/>
          <a:p>
            <a:r>
              <a:rPr lang="en-US" dirty="0"/>
              <a:t>Unary Encoding, </a:t>
            </a:r>
            <a:r>
              <a:rPr lang="en-US" dirty="0" err="1"/>
              <a:t>Minkowski</a:t>
            </a:r>
            <a:r>
              <a:rPr lang="en-US" dirty="0"/>
              <a:t> Sum and </a:t>
            </a:r>
            <a:r>
              <a:rPr lang="en-US" dirty="0" err="1"/>
              <a:t>Cayley</a:t>
            </a:r>
            <a:r>
              <a:rPr lang="en-US" dirty="0"/>
              <a:t> Trick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94" y="1089583"/>
            <a:ext cx="2014093" cy="2053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05" y="1064018"/>
            <a:ext cx="2028662" cy="199802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0" y="3225229"/>
            <a:ext cx="338571" cy="318655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06" y="3225229"/>
            <a:ext cx="340094" cy="3109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185320" y="3648364"/>
            <a:ext cx="7188983" cy="718480"/>
            <a:chOff x="1185320" y="3648364"/>
            <a:chExt cx="7188983" cy="718480"/>
          </a:xfrm>
        </p:grpSpPr>
        <p:sp>
          <p:nvSpPr>
            <p:cNvPr id="25" name="Rectangle 24"/>
            <p:cNvSpPr/>
            <p:nvPr/>
          </p:nvSpPr>
          <p:spPr>
            <a:xfrm>
              <a:off x="1185320" y="3648364"/>
              <a:ext cx="2162862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62506" y="3648364"/>
              <a:ext cx="611797" cy="71848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2377" y="230526"/>
            <a:ext cx="7263662" cy="94000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16438" y="3355792"/>
            <a:ext cx="7808405" cy="2559742"/>
            <a:chOff x="1416438" y="3355792"/>
            <a:chExt cx="7808405" cy="25597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7321" y="3355792"/>
              <a:ext cx="2567522" cy="2559742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438" y="4366844"/>
              <a:ext cx="5126182" cy="48666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91355" y="5085324"/>
            <a:ext cx="6374049" cy="1154927"/>
            <a:chOff x="891355" y="5085324"/>
            <a:chExt cx="6374049" cy="1154927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55" y="5779106"/>
              <a:ext cx="6374049" cy="4611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6438" y="5085324"/>
              <a:ext cx="2082213" cy="525920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33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445" y="1331694"/>
            <a:ext cx="2467430" cy="250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 of Cayley Embedding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4892194" cy="4794470"/>
          </a:xfrm>
        </p:spPr>
        <p:txBody>
          <a:bodyPr>
            <a:normAutofit/>
          </a:bodyPr>
          <a:lstStyle/>
          <a:p>
            <a:r>
              <a:rPr lang="en-US" dirty="0"/>
              <a:t>Two types of facets (or faces):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all combinations of faces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ones are valid?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48135" y="3786491"/>
            <a:ext cx="822960" cy="617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93" y="3514739"/>
            <a:ext cx="338571" cy="318655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65" y="1051175"/>
            <a:ext cx="340094" cy="310943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416254" y="3354969"/>
            <a:ext cx="1105096" cy="149783"/>
          </a:xfrm>
          <a:prstGeom prst="roundRect">
            <a:avLst/>
          </a:prstGeom>
          <a:noFill/>
          <a:ln w="53975">
            <a:solidFill>
              <a:schemeClr val="accent6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92" y="1898458"/>
            <a:ext cx="3027604" cy="4138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298092" y="2859745"/>
            <a:ext cx="3620271" cy="981643"/>
            <a:chOff x="1298092" y="2859745"/>
            <a:chExt cx="3620271" cy="981643"/>
          </a:xfrm>
        </p:grpSpPr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92" y="2859745"/>
              <a:ext cx="3620271" cy="344788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241" y="3481661"/>
              <a:ext cx="3248122" cy="35972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16254" y="1281002"/>
            <a:ext cx="1105096" cy="2281776"/>
            <a:chOff x="6416254" y="1281002"/>
            <a:chExt cx="1105096" cy="2281776"/>
          </a:xfrm>
        </p:grpSpPr>
        <p:sp>
          <p:nvSpPr>
            <p:cNvPr id="43" name="Rounded Rectangle 42"/>
            <p:cNvSpPr/>
            <p:nvPr/>
          </p:nvSpPr>
          <p:spPr>
            <a:xfrm>
              <a:off x="6416254" y="3354484"/>
              <a:ext cx="164655" cy="127178"/>
            </a:xfrm>
            <a:prstGeom prst="roundRect">
              <a:avLst/>
            </a:prstGeom>
            <a:noFill/>
            <a:ln w="53975">
              <a:solidFill>
                <a:schemeClr val="accent6"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365999" y="1362118"/>
              <a:ext cx="155351" cy="149783"/>
            </a:xfrm>
            <a:prstGeom prst="roundRect">
              <a:avLst/>
            </a:prstGeom>
            <a:noFill/>
            <a:ln w="53975">
              <a:solidFill>
                <a:schemeClr val="accent6"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7760000">
              <a:off x="5802208" y="2343536"/>
              <a:ext cx="2281776" cy="156707"/>
            </a:xfrm>
            <a:prstGeom prst="roundRect">
              <a:avLst/>
            </a:prstGeom>
            <a:noFill/>
            <a:ln w="53975">
              <a:solidFill>
                <a:schemeClr val="accent3">
                  <a:lumMod val="75000"/>
                  <a:alpha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80A938"/>
                </a:solidFill>
              </a:endParaRPr>
            </a:p>
          </p:txBody>
        </p:sp>
      </p:grpSp>
      <p:sp>
        <p:nvSpPr>
          <p:cNvPr id="46" name="Rounded Rectangle 45"/>
          <p:cNvSpPr/>
          <p:nvPr/>
        </p:nvSpPr>
        <p:spPr>
          <a:xfrm rot="16200000">
            <a:off x="6380166" y="2372143"/>
            <a:ext cx="2152621" cy="132570"/>
          </a:xfrm>
          <a:prstGeom prst="roundRect">
            <a:avLst/>
          </a:prstGeom>
          <a:noFill/>
          <a:ln w="53975">
            <a:solidFill>
              <a:schemeClr val="accent3">
                <a:lumMod val="75000"/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A938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070565" y="2032869"/>
            <a:ext cx="835614" cy="826876"/>
            <a:chOff x="1565840" y="3163550"/>
            <a:chExt cx="1220429" cy="1220429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9" name="Straight Connector 48"/>
            <p:cNvCxnSpPr>
              <a:stCxn id="48" idx="1"/>
              <a:endCxn id="48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34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8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26" grpId="0" animBg="1"/>
      <p:bldP spid="26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62" y="0"/>
            <a:ext cx="8870421" cy="114793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2376" y="0"/>
            <a:ext cx="8867602" cy="114757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2376" y="0"/>
            <a:ext cx="8867602" cy="114757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501" y="1064106"/>
            <a:ext cx="2526096" cy="25752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615" y="3762877"/>
            <a:ext cx="2522982" cy="2484884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5317546" y="3308961"/>
            <a:ext cx="1142582" cy="3412514"/>
            <a:chOff x="5317546" y="3308961"/>
            <a:chExt cx="1142582" cy="3412514"/>
          </a:xfrm>
        </p:grpSpPr>
        <p:grpSp>
          <p:nvGrpSpPr>
            <p:cNvPr id="36" name="Group 35"/>
            <p:cNvGrpSpPr/>
            <p:nvPr/>
          </p:nvGrpSpPr>
          <p:grpSpPr>
            <a:xfrm>
              <a:off x="5317546" y="5945852"/>
              <a:ext cx="737246" cy="775623"/>
              <a:chOff x="3609878" y="4162522"/>
              <a:chExt cx="737246" cy="775623"/>
            </a:xfrm>
          </p:grpSpPr>
          <p:sp>
            <p:nvSpPr>
              <p:cNvPr id="27" name="Right Triangle 26"/>
              <p:cNvSpPr/>
              <p:nvPr/>
            </p:nvSpPr>
            <p:spPr>
              <a:xfrm rot="10800000">
                <a:off x="3609878" y="4162522"/>
                <a:ext cx="729673" cy="775623"/>
              </a:xfrm>
              <a:prstGeom prst="rtTriangle">
                <a:avLst/>
              </a:prstGeom>
              <a:gradFill flip="none" rotWithShape="1">
                <a:gsLst>
                  <a:gs pos="16000">
                    <a:schemeClr val="accent4"/>
                  </a:gs>
                  <a:gs pos="46000">
                    <a:srgbClr val="FFFF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725332" y="4177916"/>
                <a:ext cx="621792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4328777" y="4176145"/>
                <a:ext cx="2" cy="61906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/>
            <p:cNvCxnSpPr/>
            <p:nvPr/>
          </p:nvCxnSpPr>
          <p:spPr>
            <a:xfrm rot="18900000" flipH="1">
              <a:off x="5790333" y="3308961"/>
              <a:ext cx="669795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Combinations = Common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14" y="4897329"/>
            <a:ext cx="338571" cy="31865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57" y="2362931"/>
            <a:ext cx="340094" cy="31094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984721" y="2239698"/>
            <a:ext cx="390612" cy="3791861"/>
            <a:chOff x="5984721" y="2239698"/>
            <a:chExt cx="390612" cy="3791861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5984721" y="5889492"/>
              <a:ext cx="142067" cy="142067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6317960" y="2239698"/>
              <a:ext cx="57373" cy="162991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8" y="4072796"/>
            <a:ext cx="3907697" cy="48381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654241" y="4649933"/>
            <a:ext cx="4412264" cy="1697832"/>
            <a:chOff x="654241" y="4649933"/>
            <a:chExt cx="4412264" cy="1697832"/>
          </a:xfrm>
        </p:grpSpPr>
        <p:grpSp>
          <p:nvGrpSpPr>
            <p:cNvPr id="51" name="Group 50"/>
            <p:cNvGrpSpPr/>
            <p:nvPr/>
          </p:nvGrpSpPr>
          <p:grpSpPr>
            <a:xfrm>
              <a:off x="654241" y="5406390"/>
              <a:ext cx="4412264" cy="941375"/>
              <a:chOff x="654241" y="5406390"/>
              <a:chExt cx="4412264" cy="941375"/>
            </a:xfrm>
          </p:grpSpPr>
          <p:pic>
            <p:nvPicPr>
              <p:cNvPr id="48" name="Picture 47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41" y="5406390"/>
                <a:ext cx="4412264" cy="420216"/>
              </a:xfrm>
              <a:prstGeom prst="rect">
                <a:avLst/>
              </a:prstGeom>
            </p:spPr>
          </p:pic>
          <p:pic>
            <p:nvPicPr>
              <p:cNvPr id="49" name="Picture 48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728" y="5943674"/>
                <a:ext cx="2693939" cy="404091"/>
              </a:xfrm>
              <a:prstGeom prst="rect">
                <a:avLst/>
              </a:prstGeom>
            </p:spPr>
          </p:pic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589585" y="4768527"/>
              <a:ext cx="638586" cy="40139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35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7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BC0C-D173-4A42-A79A-2272C03DA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Redundancy in Embedding Formulations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BCD11-16E8-1C44-A4DF-CE2083A3E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4632-C023-DA44-A492-9AF2D3E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36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73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Formulations and Complexity for Triangulations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34740"/>
            <a:ext cx="5365985" cy="2325571"/>
          </a:xfrm>
        </p:spPr>
        <p:txBody>
          <a:bodyPr/>
          <a:lstStyle/>
          <a:p>
            <a:r>
              <a:rPr lang="en-US" dirty="0"/>
              <a:t>Size of unary formulation is:      </a:t>
            </a:r>
            <a:r>
              <a:rPr lang="en-US" sz="2000" dirty="0"/>
              <a:t>(Lee and Wilson </a:t>
            </a:r>
            <a:r>
              <a:rPr lang="fr-FR" sz="2000" dirty="0"/>
              <a:t>’</a:t>
            </a:r>
            <a:r>
              <a:rPr lang="en-US" sz="2000" dirty="0"/>
              <a:t>01)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55" y="1566178"/>
            <a:ext cx="2225006" cy="2225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9625" y="3630837"/>
            <a:ext cx="52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MU Serif Italic"/>
                <a:cs typeface="CMU Serif Italic"/>
              </a:rPr>
              <a:t>m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8414827" y="2354768"/>
            <a:ext cx="52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MU Serif Italic"/>
                <a:cs typeface="CMU Serif Italic"/>
              </a:rPr>
              <a:t>m</a:t>
            </a:r>
            <a:endParaRPr lang="en-US" sz="2800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08" y="1079696"/>
            <a:ext cx="1345259" cy="33888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7200" y="4154057"/>
            <a:ext cx="7996461" cy="2433755"/>
            <a:chOff x="457200" y="4154057"/>
            <a:chExt cx="7996461" cy="2433755"/>
          </a:xfrm>
        </p:grpSpPr>
        <p:sp>
          <p:nvSpPr>
            <p:cNvPr id="13" name="Content Placeholder 4"/>
            <p:cNvSpPr txBox="1">
              <a:spLocks/>
            </p:cNvSpPr>
            <p:nvPr/>
          </p:nvSpPr>
          <p:spPr>
            <a:xfrm>
              <a:off x="457200" y="4262241"/>
              <a:ext cx="5365985" cy="232557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Small binary formulation for </a:t>
              </a:r>
              <a:r>
                <a:rPr lang="en-US" dirty="0">
                  <a:solidFill>
                    <a:schemeClr val="accent2"/>
                  </a:solidFill>
                </a:rPr>
                <a:t>union jack triangulation </a:t>
              </a:r>
              <a:r>
                <a:rPr lang="en-US" dirty="0"/>
                <a:t>of size: </a:t>
              </a:r>
              <a:r>
                <a:rPr lang="en-US" sz="2000" dirty="0"/>
                <a:t>(V. and </a:t>
              </a:r>
              <a:r>
                <a:rPr lang="en-US" sz="2000" dirty="0" err="1"/>
                <a:t>Nemhauser</a:t>
              </a:r>
              <a:r>
                <a:rPr lang="en-US" sz="2000" dirty="0"/>
                <a:t> </a:t>
              </a:r>
              <a:r>
                <a:rPr lang="fr-FR" sz="2000" dirty="0"/>
                <a:t>’</a:t>
              </a:r>
              <a:r>
                <a:rPr lang="en-US" sz="2000" dirty="0"/>
                <a:t>08)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655" y="4154057"/>
              <a:ext cx="2225006" cy="2225006"/>
            </a:xfrm>
            <a:prstGeom prst="rect">
              <a:avLst/>
            </a:prstGeom>
          </p:spPr>
        </p:pic>
      </p:grp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37</a:t>
            </a:fld>
            <a:r>
              <a:rPr lang="en-US"/>
              <a:t> / 24</a:t>
            </a:r>
            <a:endParaRPr lang="en-US" dirty="0"/>
          </a:p>
        </p:txBody>
      </p:sp>
      <p:sp>
        <p:nvSpPr>
          <p:cNvPr id="29" name="Content Placeholder 4"/>
          <p:cNvSpPr txBox="1">
            <a:spLocks/>
          </p:cNvSpPr>
          <p:nvPr/>
        </p:nvSpPr>
        <p:spPr>
          <a:xfrm>
            <a:off x="531447" y="1079696"/>
            <a:ext cx="5365985" cy="232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Lower bound:</a:t>
            </a:r>
            <a:endParaRPr lang="en-US" sz="2000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07" y="1549865"/>
            <a:ext cx="3341078" cy="684875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9" y="3234081"/>
            <a:ext cx="5388429" cy="919976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5613013"/>
            <a:ext cx="5942340" cy="6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874D-7279-BD48-84D8-1CDD5C7F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 Triangulations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111E0-7CB8-6346-842C-A47C77BF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38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7B574-AB43-AC4C-954E-E6682E95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1694"/>
            <a:ext cx="3374020" cy="47944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519A2-03A7-9C40-AB78-36E6D8E78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39"/>
          <a:stretch/>
        </p:blipFill>
        <p:spPr>
          <a:xfrm>
            <a:off x="5857784" y="1065565"/>
            <a:ext cx="2697622" cy="226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30C7D-61CF-A847-B40D-624BEDC4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6" y="1826775"/>
            <a:ext cx="4891747" cy="895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DE64E-CCB3-0445-9115-4972D5E0E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04" y="3693763"/>
            <a:ext cx="8800690" cy="21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D7E9-227F-0046-AB73-BF4AC5A3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Formulations for Small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9CFFA-9A74-8C48-B93B-F4E001EB0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Constraints =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,(1,1,1)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: 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9CFFA-9A74-8C48-B93B-F4E001EB0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BB54FB-2507-3A4B-9ED1-A23066C0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19" y="1943100"/>
            <a:ext cx="1176867" cy="35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1C93E-8DDB-1640-AFFA-CCB3C82A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86" y="2938557"/>
            <a:ext cx="4035260" cy="468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F2CA7-74AB-C644-BCC8-76A75264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26" y="2343609"/>
            <a:ext cx="4741093" cy="512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2A090-D7F9-DA44-92CA-A79FEC82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19" y="3974366"/>
            <a:ext cx="1176867" cy="3530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C0C45-258A-8942-B052-B433387E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7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E1D6-2421-834C-B0CB-7B17762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Embedding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9C7E6-775B-754A-BB2F-47DD42FF48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39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5AE12-D129-8247-A88F-FB087D5F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34138"/>
            <a:ext cx="8229600" cy="15297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v/s 8 inequalities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2105C-8D28-CC4C-9904-6CBC727D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0" y="855459"/>
            <a:ext cx="4188424" cy="4004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5146D-A6D2-644F-81EF-B71D3409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9" y="4698512"/>
            <a:ext cx="4725586" cy="11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D7E9-227F-0046-AB73-BF4AC5A3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Formulations for Small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72980-6B3D-644F-ABED-61F668296376}"/>
              </a:ext>
            </a:extLst>
          </p:cNvPr>
          <p:cNvSpPr/>
          <p:nvPr/>
        </p:nvSpPr>
        <p:spPr>
          <a:xfrm>
            <a:off x="328961" y="1449383"/>
            <a:ext cx="8486078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using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Polyhedra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,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CDDLib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,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JuMP</a:t>
            </a:r>
            <a:endParaRPr lang="en-US" sz="1400" dirty="0">
              <a:solidFill>
                <a:srgbClr val="F4F4F4"/>
              </a:solidFill>
              <a:latin typeface="Monaco" pitchFamily="2" charset="0"/>
            </a:endParaRP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points =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SimpleVRepresentation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([0 0 0; 1 0 0; 0 1 0; 1 1 1]);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poly = polyhedron(points,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CDDLibrary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(:exact))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ineq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 =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SimpleHRepresentation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(poly)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H-representation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begin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4 4 rational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1//1 -1//1 -1//1 1//1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0//1 1//1 0//1 -1//1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0//1 0//1 1//1 -1//1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0//1 0//1 0//1 1//1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end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model = Model(); @variable(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model,x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[1:3]);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model,convert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.(Int64,ineq.A)*x .&lt;= convert.(Int64,ineq.b))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4-element Array{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JuMP.ConstraintRef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{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JuMP.Model,JuMP.GenericRangeConstraint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{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JuMP.GenericAffExpr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{Float64,JuMP.Variable}}},1}: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x[1] + x[2] - x[3] ≤ 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-x[1] + x[3] ≤ 0      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-x[2] + x[3] ≤ 0      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-x[3] ≤ 0  </a:t>
            </a:r>
            <a:endParaRPr lang="en-US" sz="1400" dirty="0">
              <a:solidFill>
                <a:srgbClr val="F4F4F4"/>
              </a:solidFill>
              <a:effectLst/>
              <a:latin typeface="Monaco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8457C-903C-3D4A-AB82-D7316ABC2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4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D7E9-227F-0046-AB73-BF4AC5A3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Formulations for Small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9CFFA-9A74-8C48-B93B-F4E001EB0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31694"/>
                <a:ext cx="8229600" cy="57520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Constraints =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,(1,1,1)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            0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dirty="0"/>
                  <a:t>Always works for 0-1 problems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B9CFFA-9A74-8C48-B93B-F4E001EB0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31694"/>
                <a:ext cx="8229600" cy="5752012"/>
              </a:xfrm>
              <a:blipFill>
                <a:blip r:embed="rId2"/>
                <a:stretch>
                  <a:fillRect l="-1389" t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BB54FB-2507-3A4B-9ED1-A23066C0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19" y="1943100"/>
            <a:ext cx="1176867" cy="35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1C93E-8DDB-1640-AFFA-CCB3C82A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86" y="2938557"/>
            <a:ext cx="4035260" cy="468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F2CA7-74AB-C644-BCC8-76A75264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26" y="2343609"/>
            <a:ext cx="4741093" cy="512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2A090-D7F9-DA44-92CA-A79FEC82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19" y="3974366"/>
            <a:ext cx="1176867" cy="3530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0F765-2833-BB45-A3FA-D9DC66B589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5</a:t>
            </a:fld>
            <a:r>
              <a:rPr lang="en-US"/>
              <a:t> /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9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B77B-D2F9-0846-BA99-B2D3E017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Careful With General Integer Problems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C9EE-793A-2849-A9F8-B309634DC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</a:t>
            </a:fld>
            <a:r>
              <a:rPr lang="en-US"/>
              <a:t> / 19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0D9B48-7130-4641-968B-8AD285D5B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815" y="1331693"/>
                <a:ext cx="8327985" cy="5126979"/>
              </a:xfrm>
            </p:spPr>
            <p:txBody>
              <a:bodyPr/>
              <a:lstStyle/>
              <a:p>
                <a:r>
                  <a:rPr lang="en-US" dirty="0"/>
                  <a:t>All different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∀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Permutahedron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</m:d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:∅≠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odd then: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conv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“Hole-Free”: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conv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0D9B48-7130-4641-968B-8AD285D5B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815" y="1331693"/>
                <a:ext cx="8327985" cy="5126979"/>
              </a:xfrm>
              <a:blipFill>
                <a:blip r:embed="rId2"/>
                <a:stretch>
                  <a:fillRect l="-1218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90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CC7C-4209-1D44-B44A-521E4033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Extended Formulations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9AA2-8A03-F548-BF36-5F92F6B8CA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7</a:t>
            </a:fld>
            <a:r>
              <a:rPr lang="en-US"/>
              <a:t> / 19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DF2F1E-C43E-CE46-AC02-DE2FAEB29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(Finite?) Non-hole free subset of integers is always projection of hole-free subset of integers</a:t>
                </a:r>
              </a:p>
              <a:p>
                <a:r>
                  <a:rPr lang="en-US" sz="2400" dirty="0"/>
                  <a:t>All different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∀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{0,1}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 ∀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 ∀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∀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proj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DF2F1E-C43E-CE46-AC02-DE2FAEB29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36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Mixed-Integer Sets?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8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0013" b="-30013"/>
          <a:stretch/>
        </p:blipFill>
        <p:spPr>
          <a:xfrm>
            <a:off x="677331" y="2681829"/>
            <a:ext cx="3527779" cy="52382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492375" y="436273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89554" y="2807705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3233" y="437402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03665" y="5940347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/>
          <p:cNvSpPr>
            <a:spLocks noGrp="1"/>
          </p:cNvSpPr>
          <p:nvPr>
            <p:ph idx="1"/>
          </p:nvPr>
        </p:nvSpPr>
        <p:spPr>
          <a:xfrm>
            <a:off x="461255" y="1105741"/>
            <a:ext cx="4404436" cy="1774473"/>
          </a:xfrm>
        </p:spPr>
        <p:txBody>
          <a:bodyPr>
            <a:normAutofit/>
          </a:bodyPr>
          <a:lstStyle/>
          <a:p>
            <a:r>
              <a:rPr lang="en-US" sz="2400" dirty="0"/>
              <a:t>Pure Integer                    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947615" y="2797771"/>
            <a:ext cx="1582616" cy="3135923"/>
          </a:xfrm>
          <a:custGeom>
            <a:avLst/>
            <a:gdLst>
              <a:gd name="connsiteX0" fmla="*/ 0 w 1582616"/>
              <a:gd name="connsiteY0" fmla="*/ 1572846 h 3135923"/>
              <a:gd name="connsiteX1" fmla="*/ 1582616 w 1582616"/>
              <a:gd name="connsiteY1" fmla="*/ 3135923 h 3135923"/>
              <a:gd name="connsiteX2" fmla="*/ 1563077 w 1582616"/>
              <a:gd name="connsiteY2" fmla="*/ 0 h 3135923"/>
              <a:gd name="connsiteX3" fmla="*/ 0 w 1582616"/>
              <a:gd name="connsiteY3" fmla="*/ 1572846 h 31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616" h="3135923">
                <a:moveTo>
                  <a:pt x="0" y="1572846"/>
                </a:moveTo>
                <a:lnTo>
                  <a:pt x="1582616" y="3135923"/>
                </a:lnTo>
                <a:lnTo>
                  <a:pt x="1563077" y="0"/>
                </a:lnTo>
                <a:lnTo>
                  <a:pt x="0" y="1572846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49911" y="2636668"/>
            <a:ext cx="2352582" cy="3773010"/>
          </a:xfrm>
          <a:custGeom>
            <a:avLst/>
            <a:gdLst>
              <a:gd name="connsiteX0" fmla="*/ 0 w 2352582"/>
              <a:gd name="connsiteY0" fmla="*/ 1722268 h 3773010"/>
              <a:gd name="connsiteX1" fmla="*/ 1615736 w 2352582"/>
              <a:gd name="connsiteY1" fmla="*/ 3773010 h 3773010"/>
              <a:gd name="connsiteX2" fmla="*/ 2352582 w 2352582"/>
              <a:gd name="connsiteY2" fmla="*/ 2778711 h 3773010"/>
              <a:gd name="connsiteX3" fmla="*/ 1961965 w 2352582"/>
              <a:gd name="connsiteY3" fmla="*/ 0 h 3773010"/>
              <a:gd name="connsiteX4" fmla="*/ 710213 w 2352582"/>
              <a:gd name="connsiteY4" fmla="*/ 8878 h 3773010"/>
              <a:gd name="connsiteX5" fmla="*/ 0 w 2352582"/>
              <a:gd name="connsiteY5" fmla="*/ 1722268 h 377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2582" h="3773010">
                <a:moveTo>
                  <a:pt x="0" y="1722268"/>
                </a:moveTo>
                <a:lnTo>
                  <a:pt x="1615736" y="3773010"/>
                </a:lnTo>
                <a:lnTo>
                  <a:pt x="2352582" y="2778711"/>
                </a:lnTo>
                <a:lnTo>
                  <a:pt x="1961965" y="0"/>
                </a:lnTo>
                <a:lnTo>
                  <a:pt x="710213" y="8878"/>
                </a:lnTo>
                <a:lnTo>
                  <a:pt x="0" y="1722268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31" y="1156554"/>
            <a:ext cx="1183939" cy="371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7" y="1811929"/>
            <a:ext cx="3627388" cy="3947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46" y="6424068"/>
            <a:ext cx="1960347" cy="3421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35698" y="1057044"/>
            <a:ext cx="4404436" cy="1873983"/>
            <a:chOff x="4635698" y="1057044"/>
            <a:chExt cx="4404436" cy="1873983"/>
          </a:xfrm>
        </p:grpSpPr>
        <p:sp>
          <p:nvSpPr>
            <p:cNvPr id="20" name="Content Placeholder 4"/>
            <p:cNvSpPr txBox="1">
              <a:spLocks/>
            </p:cNvSpPr>
            <p:nvPr/>
          </p:nvSpPr>
          <p:spPr>
            <a:xfrm>
              <a:off x="4635698" y="1156554"/>
              <a:ext cx="4404436" cy="17744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Mixed-Integer </a:t>
              </a:r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9677" y="1057044"/>
              <a:ext cx="2019917" cy="819556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9" y="2981840"/>
            <a:ext cx="2807530" cy="280753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676257" y="3019952"/>
            <a:ext cx="2764691" cy="2756160"/>
            <a:chOff x="5700385" y="3164276"/>
            <a:chExt cx="2764691" cy="2756160"/>
          </a:xfrm>
        </p:grpSpPr>
        <p:sp>
          <p:nvSpPr>
            <p:cNvPr id="30" name="Freeform 29"/>
            <p:cNvSpPr/>
            <p:nvPr/>
          </p:nvSpPr>
          <p:spPr>
            <a:xfrm>
              <a:off x="5700385" y="3164276"/>
              <a:ext cx="2764691" cy="2756160"/>
            </a:xfrm>
            <a:custGeom>
              <a:avLst/>
              <a:gdLst>
                <a:gd name="connsiteX0" fmla="*/ 0 w 2764691"/>
                <a:gd name="connsiteY0" fmla="*/ 1486080 h 2756160"/>
                <a:gd name="connsiteX1" fmla="*/ 224631 w 2764691"/>
                <a:gd name="connsiteY1" fmla="*/ 1944000 h 2756160"/>
                <a:gd name="connsiteX2" fmla="*/ 691172 w 2764691"/>
                <a:gd name="connsiteY2" fmla="*/ 2756160 h 2756160"/>
                <a:gd name="connsiteX3" fmla="*/ 1848887 w 2764691"/>
                <a:gd name="connsiteY3" fmla="*/ 2747520 h 2756160"/>
                <a:gd name="connsiteX4" fmla="*/ 2764691 w 2764691"/>
                <a:gd name="connsiteY4" fmla="*/ 639360 h 2756160"/>
                <a:gd name="connsiteX5" fmla="*/ 1494661 w 2764691"/>
                <a:gd name="connsiteY5" fmla="*/ 0 h 2756160"/>
                <a:gd name="connsiteX6" fmla="*/ 345586 w 2764691"/>
                <a:gd name="connsiteY6" fmla="*/ 907200 h 2756160"/>
                <a:gd name="connsiteX7" fmla="*/ 0 w 2764691"/>
                <a:gd name="connsiteY7" fmla="*/ 1486080 h 275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4691" h="2756160">
                  <a:moveTo>
                    <a:pt x="0" y="1486080"/>
                  </a:moveTo>
                  <a:lnTo>
                    <a:pt x="224631" y="1944000"/>
                  </a:lnTo>
                  <a:lnTo>
                    <a:pt x="691172" y="2756160"/>
                  </a:lnTo>
                  <a:lnTo>
                    <a:pt x="1848887" y="2747520"/>
                  </a:lnTo>
                  <a:lnTo>
                    <a:pt x="2764691" y="639360"/>
                  </a:lnTo>
                  <a:lnTo>
                    <a:pt x="1494661" y="0"/>
                  </a:lnTo>
                  <a:lnTo>
                    <a:pt x="345586" y="907200"/>
                  </a:lnTo>
                  <a:lnTo>
                    <a:pt x="0" y="1486080"/>
                  </a:lnTo>
                  <a:close/>
                </a:path>
              </a:pathLst>
            </a:custGeom>
            <a:noFill/>
            <a:ln w="666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607" y="3687933"/>
              <a:ext cx="330200" cy="4191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2617" y="2297295"/>
            <a:ext cx="2493047" cy="4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2188"/>
      </p:ext>
    </p:extLst>
  </p:cSld>
  <p:clrMapOvr>
    <a:masterClrMapping/>
  </p:clrMapOvr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49332</TotalTime>
  <Words>912</Words>
  <Application>Microsoft Macintosh PowerPoint</Application>
  <PresentationFormat>On-screen Show (4:3)</PresentationFormat>
  <Paragraphs>245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CMU Serif Italic</vt:lpstr>
      <vt:lpstr>Monaco</vt:lpstr>
      <vt:lpstr>Wingdings</vt:lpstr>
      <vt:lpstr>FinalFinal</vt:lpstr>
      <vt:lpstr>Advanced Mixed Integer Programming Formulation Techniques  Constructing MIP Formulations using  Convex Hulls</vt:lpstr>
      <vt:lpstr>Course Material</vt:lpstr>
      <vt:lpstr>Constructing Ideal Formulations For Pure Integer</vt:lpstr>
      <vt:lpstr>Integral Formulations for Small Sets</vt:lpstr>
      <vt:lpstr>Integral Formulations for Small Sets</vt:lpstr>
      <vt:lpstr>Integral Formulations for Small Sets</vt:lpstr>
      <vt:lpstr>Careful With General Integer Problems </vt:lpstr>
      <vt:lpstr>Solution: Extended Formulations</vt:lpstr>
      <vt:lpstr>What About Mixed-Integer Sets?</vt:lpstr>
      <vt:lpstr>What is a MIP Formulation?</vt:lpstr>
      <vt:lpstr>Simple Formulation for Univariate Functions</vt:lpstr>
      <vt:lpstr>Advanced Formulation for Univariate Functions</vt:lpstr>
      <vt:lpstr>Computational Performance </vt:lpstr>
      <vt:lpstr>Formulation Improvements can be Significant</vt:lpstr>
      <vt:lpstr>Abstracting Univariate Functions</vt:lpstr>
      <vt:lpstr>Abstraction Works for Multivariate Functions</vt:lpstr>
      <vt:lpstr>Standard Formulation for SOS2 = Unary Encoding</vt:lpstr>
      <vt:lpstr>Advanced = Binary Encoded Formulation </vt:lpstr>
      <vt:lpstr>Embedding Formulation = Ideal non-Extended</vt:lpstr>
      <vt:lpstr>Alternative Encodings</vt:lpstr>
      <vt:lpstr>Embedding Formulations and Complexity</vt:lpstr>
      <vt:lpstr>Special Ordered Sets = Simplex Faces = </vt:lpstr>
      <vt:lpstr>Special Ordered Sets of Type 2 (SOS2) = </vt:lpstr>
      <vt:lpstr>Embedding Formulation for SOS2: Part 1</vt:lpstr>
      <vt:lpstr>Embedding Formulation for SOS2: Part 2</vt:lpstr>
      <vt:lpstr>Embedding Complexity for SOS2</vt:lpstr>
      <vt:lpstr>Embedding Complexity for SOS2</vt:lpstr>
      <vt:lpstr>Validity of Formulation May Not Be Evident</vt:lpstr>
      <vt:lpstr>Validity of Formulation May Not Be Evident</vt:lpstr>
      <vt:lpstr>Validity of Formulation May Not Be Evident</vt:lpstr>
      <vt:lpstr>Abstraction Works for Multivariate Functions</vt:lpstr>
      <vt:lpstr>Formulations and Complexity for Triangulations</vt:lpstr>
      <vt:lpstr>Encoding Selection Matters</vt:lpstr>
      <vt:lpstr>Unary Encoding, Minkowski Sum and Cayley Trick</vt:lpstr>
      <vt:lpstr>Faces of Cayley Embedding</vt:lpstr>
      <vt:lpstr>Valid Combinations = Common Normals</vt:lpstr>
      <vt:lpstr>Redundancy in Embedding Formulations</vt:lpstr>
      <vt:lpstr>Formulations and Complexity for Triangulations</vt:lpstr>
      <vt:lpstr>What About Other Triangulations</vt:lpstr>
      <vt:lpstr>Redundant Embedding Formulation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Juan Pablo Vielma</cp:lastModifiedBy>
  <cp:revision>769</cp:revision>
  <cp:lastPrinted>2018-04-09T13:57:43Z</cp:lastPrinted>
  <dcterms:created xsi:type="dcterms:W3CDTF">2014-10-15T16:59:52Z</dcterms:created>
  <dcterms:modified xsi:type="dcterms:W3CDTF">2018-04-09T14:00:27Z</dcterms:modified>
</cp:coreProperties>
</file>